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58" r:id="rId4"/>
    <p:sldId id="265" r:id="rId5"/>
    <p:sldId id="266" r:id="rId6"/>
    <p:sldId id="260" r:id="rId7"/>
    <p:sldId id="267" r:id="rId8"/>
    <p:sldId id="270" r:id="rId9"/>
    <p:sldId id="269" r:id="rId10"/>
    <p:sldId id="273" r:id="rId11"/>
    <p:sldId id="274" r:id="rId12"/>
    <p:sldId id="271" r:id="rId13"/>
    <p:sldId id="272" r:id="rId14"/>
    <p:sldId id="280" r:id="rId15"/>
    <p:sldId id="279" r:id="rId16"/>
    <p:sldId id="275" r:id="rId17"/>
    <p:sldId id="276" r:id="rId18"/>
    <p:sldId id="277" r:id="rId19"/>
    <p:sldId id="278" r:id="rId20"/>
    <p:sldId id="281" r:id="rId21"/>
    <p:sldId id="282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284" r:id="rId31"/>
    <p:sldId id="288" r:id="rId32"/>
    <p:sldId id="289" r:id="rId33"/>
    <p:sldId id="290" r:id="rId34"/>
    <p:sldId id="298" r:id="rId35"/>
    <p:sldId id="299" r:id="rId36"/>
    <p:sldId id="308" r:id="rId37"/>
    <p:sldId id="309" r:id="rId38"/>
    <p:sldId id="310" r:id="rId39"/>
    <p:sldId id="311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312" r:id="rId48"/>
    <p:sldId id="313" r:id="rId49"/>
    <p:sldId id="314" r:id="rId50"/>
    <p:sldId id="315" r:id="rId51"/>
    <p:sldId id="316" r:id="rId52"/>
    <p:sldId id="268" r:id="rId53"/>
  </p:sldIdLst>
  <p:sldSz cx="12192000" cy="6858000"/>
  <p:notesSz cx="6858000" cy="9144000"/>
  <p:embeddedFontLst>
    <p:embeddedFont>
      <p:font typeface="Calibri Light" panose="020F0302020204030204" pitchFamily="34" charset="0"/>
      <p:regular r:id="rId54"/>
      <p:italic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B001FF"/>
    <a:srgbClr val="2F5597"/>
    <a:srgbClr val="FF3300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784" autoAdjust="0"/>
  </p:normalViewPr>
  <p:slideViewPr>
    <p:cSldViewPr snapToGrid="0">
      <p:cViewPr varScale="1">
        <p:scale>
          <a:sx n="87" d="100"/>
          <a:sy n="87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23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9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04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22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38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56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64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7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76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486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9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9CE15-A69C-4220-834D-83799B1D2CA9}" type="datetimeFigureOut">
              <a:rPr lang="ko-KR" altLang="en-US" smtClean="0"/>
              <a:t>2024-02-20-Tuesday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483B2-AD69-4584-95F2-ABA618E993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1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mp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mp"/><Relationship Id="rId2" Type="http://schemas.openxmlformats.org/officeDocument/2006/relationships/image" Target="../media/image1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mp"/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tmp"/><Relationship Id="rId4" Type="http://schemas.openxmlformats.org/officeDocument/2006/relationships/image" Target="../media/image122.t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tmp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tmp"/><Relationship Id="rId5" Type="http://schemas.openxmlformats.org/officeDocument/2006/relationships/image" Target="../media/image127.tmp"/><Relationship Id="rId4" Type="http://schemas.openxmlformats.org/officeDocument/2006/relationships/image" Target="../media/image126.tm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tmp"/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mp"/><Relationship Id="rId2" Type="http://schemas.openxmlformats.org/officeDocument/2006/relationships/image" Target="../media/image131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13C3C47-79AD-3B93-DE3E-C9630A510694}"/>
              </a:ext>
            </a:extLst>
          </p:cNvPr>
          <p:cNvSpPr txBox="1"/>
          <p:nvPr/>
        </p:nvSpPr>
        <p:spPr>
          <a:xfrm>
            <a:off x="6452126" y="548140"/>
            <a:ext cx="26472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MVC</a:t>
            </a:r>
            <a:endParaRPr lang="ko-KR" altLang="en-US" sz="8000" b="1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2882" y="1995120"/>
            <a:ext cx="1140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 Team</a:t>
            </a:r>
            <a:endParaRPr lang="ko-KR" altLang="en-US" sz="20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2142" y="42933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문다온</a:t>
            </a:r>
            <a:endParaRPr lang="ko-KR" altLang="en-US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589BF-5104-4C2C-80F6-5A7563B27D67}"/>
              </a:ext>
            </a:extLst>
          </p:cNvPr>
          <p:cNvSpPr txBox="1"/>
          <p:nvPr/>
        </p:nvSpPr>
        <p:spPr>
          <a:xfrm>
            <a:off x="6096000" y="1333401"/>
            <a:ext cx="50190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PROJECT</a:t>
            </a:r>
            <a:endParaRPr lang="ko-KR" altLang="en-US" sz="8000" b="1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5FDF977-D45E-CF79-1F37-24D0AD6B9C6F}"/>
              </a:ext>
            </a:extLst>
          </p:cNvPr>
          <p:cNvGrpSpPr/>
          <p:nvPr/>
        </p:nvGrpSpPr>
        <p:grpSpPr>
          <a:xfrm>
            <a:off x="5836042" y="2189479"/>
            <a:ext cx="5278961" cy="4252555"/>
            <a:chOff x="6767747" y="3073399"/>
            <a:chExt cx="5278961" cy="4252555"/>
          </a:xfrm>
        </p:grpSpPr>
        <p:pic>
          <p:nvPicPr>
            <p:cNvPr id="1032" name="Picture 8" descr="10 Popular Web Development Tools that Every Programmer Should Know">
              <a:extLst>
                <a:ext uri="{FF2B5EF4-FFF2-40B4-BE49-F238E27FC236}">
                  <a16:creationId xmlns:a16="http://schemas.microsoft.com/office/drawing/2014/main" id="{FFDEFC72-13EB-F642-57D8-7C188D506C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9" t="4082" r="3262" b="27243"/>
            <a:stretch/>
          </p:blipFill>
          <p:spPr bwMode="auto">
            <a:xfrm>
              <a:off x="7559890" y="3215640"/>
              <a:ext cx="3694679" cy="210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Vivobook｜노트북 노트북｜ASUS 한국">
              <a:extLst>
                <a:ext uri="{FF2B5EF4-FFF2-40B4-BE49-F238E27FC236}">
                  <a16:creationId xmlns:a16="http://schemas.microsoft.com/office/drawing/2014/main" id="{A2DD225B-D153-01BF-1296-41C05F0843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917" b="91417" l="7500" r="92042">
                          <a14:foregroundMark x1="17000" y1="18000" x2="26917" y2="18458"/>
                          <a14:foregroundMark x1="36625" y1="18000" x2="47458" y2="17875"/>
                          <a14:foregroundMark x1="47458" y1="17875" x2="76542" y2="18333"/>
                          <a14:foregroundMark x1="76542" y1="18333" x2="89000" y2="16958"/>
                          <a14:foregroundMark x1="89000" y1="16958" x2="89167" y2="16958"/>
                          <a14:foregroundMark x1="7500" y1="76083" x2="9458" y2="82542"/>
                          <a14:foregroundMark x1="85000" y1="77375" x2="35583" y2="78917"/>
                          <a14:foregroundMark x1="35583" y1="78917" x2="17792" y2="72958"/>
                          <a14:foregroundMark x1="47833" y1="72958" x2="63917" y2="67958"/>
                          <a14:foregroundMark x1="63917" y1="67958" x2="52333" y2="69625"/>
                          <a14:foregroundMark x1="13417" y1="66375" x2="37333" y2="67917"/>
                          <a14:foregroundMark x1="37333" y1="67917" x2="72875" y2="66042"/>
                          <a14:foregroundMark x1="72875" y1="66042" x2="62167" y2="63708"/>
                          <a14:foregroundMark x1="62167" y1="63708" x2="42292" y2="65083"/>
                          <a14:foregroundMark x1="42292" y1="65083" x2="27458" y2="71500"/>
                          <a14:foregroundMark x1="27458" y1="71500" x2="38125" y2="78500"/>
                          <a14:foregroundMark x1="15375" y1="67417" x2="11333" y2="71708"/>
                          <a14:foregroundMark x1="55333" y1="74333" x2="65667" y2="72500"/>
                          <a14:foregroundMark x1="65667" y1="72500" x2="70208" y2="69958"/>
                          <a14:foregroundMark x1="12708" y1="76417" x2="10750" y2="79208"/>
                          <a14:foregroundMark x1="13958" y1="78875" x2="23083" y2="82083"/>
                          <a14:foregroundMark x1="23083" y1="82083" x2="23083" y2="82083"/>
                          <a14:foregroundMark x1="15125" y1="64667" x2="27708" y2="65333"/>
                          <a14:foregroundMark x1="38708" y1="69042" x2="50833" y2="71792"/>
                          <a14:foregroundMark x1="23583" y1="72042" x2="35333" y2="66750"/>
                          <a14:foregroundMark x1="35333" y1="66750" x2="35333" y2="66750"/>
                          <a14:foregroundMark x1="51375" y1="65250" x2="75167" y2="70292"/>
                          <a14:foregroundMark x1="79458" y1="66833" x2="86250" y2="80458"/>
                          <a14:foregroundMark x1="86250" y1="80458" x2="86250" y2="80458"/>
                          <a14:foregroundMark x1="85458" y1="66833" x2="92042" y2="76875"/>
                          <a14:foregroundMark x1="92042" y1="76875" x2="92042" y2="76875"/>
                          <a14:foregroundMark x1="70333" y1="64875" x2="78292" y2="73333"/>
                          <a14:foregroundMark x1="78292" y1="73333" x2="78292" y2="73333"/>
                          <a14:foregroundMark x1="83625" y1="64875" x2="88917" y2="81500"/>
                          <a14:foregroundMark x1="88917" y1="81500" x2="88917" y2="81500"/>
                          <a14:foregroundMark x1="53833" y1="70667" x2="73000" y2="70292"/>
                          <a14:foregroundMark x1="73000" y1="70292" x2="73000" y2="70292"/>
                          <a14:foregroundMark x1="38583" y1="61083" x2="59125" y2="61417"/>
                          <a14:foregroundMark x1="67333" y1="61542" x2="80375" y2="61542"/>
                          <a14:backgroundMark x1="20667" y1="22375" x2="22042" y2="36583"/>
                          <a14:backgroundMark x1="38583" y1="26875" x2="52833" y2="26208"/>
                          <a14:backgroundMark x1="52833" y1="26208" x2="64542" y2="26417"/>
                          <a14:backgroundMark x1="74958" y1="38083" x2="51625" y2="47542"/>
                          <a14:backgroundMark x1="25417" y1="40417" x2="55583" y2="36333"/>
                          <a14:backgroundMark x1="55583" y1="36333" x2="31958" y2="25917"/>
                          <a14:backgroundMark x1="31958" y1="25917" x2="30167" y2="38333"/>
                          <a14:backgroundMark x1="30167" y1="38333" x2="39042" y2="46042"/>
                          <a14:backgroundMark x1="63625" y1="22625" x2="72208" y2="25792"/>
                          <a14:backgroundMark x1="72208" y1="25792" x2="75625" y2="39250"/>
                          <a14:backgroundMark x1="75625" y1="39250" x2="66583" y2="44167"/>
                          <a14:backgroundMark x1="66583" y1="44167" x2="69042" y2="31333"/>
                          <a14:backgroundMark x1="69042" y1="31333" x2="71125" y2="31292"/>
                          <a14:backgroundMark x1="79333" y1="43750" x2="65167" y2="51375"/>
                          <a14:backgroundMark x1="65167" y1="51375" x2="70000" y2="50917"/>
                          <a14:backgroundMark x1="45750" y1="47333" x2="25125" y2="51667"/>
                          <a14:backgroundMark x1="25125" y1="51667" x2="30583" y2="43667"/>
                          <a14:backgroundMark x1="30583" y1="43667" x2="31167" y2="46417"/>
                          <a14:backgroundMark x1="80625" y1="48833" x2="73542" y2="56292"/>
                          <a14:backgroundMark x1="73542" y1="56292" x2="79458" y2="54958"/>
                          <a14:backgroundMark x1="20083" y1="42833" x2="21375" y2="48042"/>
                          <a14:backgroundMark x1="18833" y1="47458" x2="18958" y2="51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52"/>
            <a:stretch/>
          </p:blipFill>
          <p:spPr bwMode="auto">
            <a:xfrm>
              <a:off x="6767747" y="3073399"/>
              <a:ext cx="5278961" cy="4252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0BCB590-EA19-F3BD-E0B1-F2C221036579}"/>
              </a:ext>
            </a:extLst>
          </p:cNvPr>
          <p:cNvSpPr txBox="1"/>
          <p:nvPr/>
        </p:nvSpPr>
        <p:spPr>
          <a:xfrm>
            <a:off x="1512142" y="2320240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</a:t>
            </a:r>
            <a:endParaRPr lang="ko-KR" altLang="en-US" sz="320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C7AEBD-09B7-1A2B-9792-58FF288AA960}"/>
              </a:ext>
            </a:extLst>
          </p:cNvPr>
          <p:cNvSpPr txBox="1"/>
          <p:nvPr/>
        </p:nvSpPr>
        <p:spPr>
          <a:xfrm>
            <a:off x="1522882" y="2800012"/>
            <a:ext cx="2278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 보고서</a:t>
            </a:r>
            <a:endParaRPr lang="ko-KR" altLang="en-US" sz="320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92919-448A-D946-3FD8-070BCBBC8F4A}"/>
              </a:ext>
            </a:extLst>
          </p:cNvPr>
          <p:cNvSpPr txBox="1"/>
          <p:nvPr/>
        </p:nvSpPr>
        <p:spPr>
          <a:xfrm>
            <a:off x="1522882" y="3963068"/>
            <a:ext cx="19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BC8C7-846C-E8D2-F7F5-6EDB4546DF24}"/>
              </a:ext>
            </a:extLst>
          </p:cNvPr>
          <p:cNvSpPr txBox="1"/>
          <p:nvPr/>
        </p:nvSpPr>
        <p:spPr>
          <a:xfrm>
            <a:off x="2389305" y="4293356"/>
            <a:ext cx="267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1">
                    <a:lumMod val="40000"/>
                    <a:lumOff val="6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Team Project Manager</a:t>
            </a:r>
            <a:endParaRPr lang="ko-KR" altLang="en-US">
              <a:solidFill>
                <a:schemeClr val="accent1">
                  <a:lumMod val="40000"/>
                  <a:lumOff val="6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53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07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클래스 다이어그램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43" y="990330"/>
            <a:ext cx="9616195" cy="57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08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5862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Use Case </a:t>
            </a:r>
            <a:r>
              <a:rPr lang="ko-KR" altLang="en-US" sz="2800" smtClean="0"/>
              <a:t>다이어그램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77" y="990330"/>
            <a:ext cx="9562476" cy="58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09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사이트맵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881" y="1254735"/>
            <a:ext cx="7022239" cy="51310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7A55E1-3B06-F021-F68D-7D4384021D56}"/>
              </a:ext>
            </a:extLst>
          </p:cNvPr>
          <p:cNvSpPr txBox="1"/>
          <p:nvPr/>
        </p:nvSpPr>
        <p:spPr>
          <a:xfrm>
            <a:off x="2584881" y="5981322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rgbClr val="0000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</a:t>
            </a:r>
          </a:p>
          <a:p>
            <a:pPr algn="ctr"/>
            <a:r>
              <a:rPr lang="ko-KR" altLang="en-US" sz="1200" smtClean="0">
                <a:solidFill>
                  <a:srgbClr val="0000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교수 시간표 </a:t>
            </a:r>
            <a:r>
              <a:rPr lang="ko-KR" altLang="en-US" sz="1200">
                <a:solidFill>
                  <a:srgbClr val="0000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7A55E1-3B06-F021-F68D-7D4384021D56}"/>
              </a:ext>
            </a:extLst>
          </p:cNvPr>
          <p:cNvSpPr txBox="1"/>
          <p:nvPr/>
        </p:nvSpPr>
        <p:spPr>
          <a:xfrm>
            <a:off x="5442616" y="5738762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rgbClr val="0000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</a:t>
            </a:r>
          </a:p>
          <a:p>
            <a:pPr algn="ctr"/>
            <a:r>
              <a:rPr lang="ko-KR" altLang="en-US" sz="1200" smtClean="0">
                <a:solidFill>
                  <a:srgbClr val="0000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교수 시간표 </a:t>
            </a:r>
            <a:r>
              <a:rPr lang="ko-KR" altLang="en-US" sz="1200">
                <a:solidFill>
                  <a:srgbClr val="0000FF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</a:t>
            </a:r>
          </a:p>
        </p:txBody>
      </p:sp>
    </p:spTree>
    <p:extLst>
      <p:ext uri="{BB962C8B-B14F-4D97-AF65-F5344CB8AC3E}">
        <p14:creationId xmlns:p14="http://schemas.microsoft.com/office/powerpoint/2010/main" val="389409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UI </a:t>
            </a:r>
            <a:r>
              <a:rPr lang="ko-KR" altLang="en-US" sz="2800" smtClean="0"/>
              <a:t>페이지 흐름 </a:t>
            </a:r>
            <a:r>
              <a:rPr lang="en-US" altLang="ko-KR" sz="2800" smtClean="0"/>
              <a:t>(</a:t>
            </a:r>
            <a:r>
              <a:rPr lang="ko-KR" altLang="en-US" sz="2800" smtClean="0"/>
              <a:t>공통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638656" y="3535731"/>
            <a:ext cx="863600" cy="276999"/>
            <a:chOff x="7426960" y="2895600"/>
            <a:chExt cx="863600" cy="276999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61857" y="2895600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첫페이지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6" y="1140198"/>
            <a:ext cx="4657301" cy="227562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437" y="1140197"/>
            <a:ext cx="4649344" cy="2275629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8351309" y="3530870"/>
            <a:ext cx="863600" cy="276999"/>
            <a:chOff x="7426960" y="2895600"/>
            <a:chExt cx="863600" cy="276999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7999" y="2895600"/>
              <a:ext cx="641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로그인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05" y="4080173"/>
            <a:ext cx="4657301" cy="2275629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2638656" y="6453050"/>
            <a:ext cx="863600" cy="276999"/>
            <a:chOff x="7426960" y="2895600"/>
            <a:chExt cx="863600" cy="276999"/>
          </a:xfrm>
        </p:grpSpPr>
        <p:sp>
          <p:nvSpPr>
            <p:cNvPr id="40" name="모서리가 둥근 직사각형 39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461857" y="2895600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회원가입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437" y="4080173"/>
            <a:ext cx="4649344" cy="2270770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>
            <a:off x="7870494" y="6453050"/>
            <a:ext cx="1825230" cy="284290"/>
            <a:chOff x="2065133" y="6397197"/>
            <a:chExt cx="1825230" cy="284290"/>
          </a:xfrm>
        </p:grpSpPr>
        <p:grpSp>
          <p:nvGrpSpPr>
            <p:cNvPr id="44" name="그룹 43"/>
            <p:cNvGrpSpPr/>
            <p:nvPr/>
          </p:nvGrpSpPr>
          <p:grpSpPr>
            <a:xfrm>
              <a:off x="2065133" y="6402058"/>
              <a:ext cx="1098379" cy="279429"/>
              <a:chOff x="7309570" y="2895600"/>
              <a:chExt cx="1098379" cy="279429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7381784" y="2895600"/>
                <a:ext cx="953953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309570" y="2898030"/>
                <a:ext cx="109837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회원정보찾기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128616" y="6397197"/>
              <a:ext cx="7617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팝업창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9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437" y="2324297"/>
            <a:ext cx="4649344" cy="2275629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8310062" y="4706461"/>
            <a:ext cx="946093" cy="276999"/>
            <a:chOff x="7385714" y="2895600"/>
            <a:chExt cx="946093" cy="27699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85714" y="2895600"/>
              <a:ext cx="946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이용가이드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62" y="2338445"/>
            <a:ext cx="4649344" cy="2275629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2601388" y="4711322"/>
            <a:ext cx="946093" cy="276999"/>
            <a:chOff x="7385714" y="2895600"/>
            <a:chExt cx="946093" cy="276999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385714" y="2895600"/>
              <a:ext cx="946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페이지정보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UI </a:t>
            </a:r>
            <a:r>
              <a:rPr lang="ko-KR" altLang="en-US" sz="2800" smtClean="0"/>
              <a:t>페이지 흐름 </a:t>
            </a:r>
            <a:r>
              <a:rPr lang="en-US" altLang="ko-KR" sz="2800" smtClean="0"/>
              <a:t>(</a:t>
            </a:r>
            <a:r>
              <a:rPr lang="ko-KR" altLang="en-US" sz="2800" smtClean="0"/>
              <a:t>공통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8" name="오른쪽 화살표 37"/>
          <p:cNvSpPr/>
          <p:nvPr/>
        </p:nvSpPr>
        <p:spPr>
          <a:xfrm>
            <a:off x="5601512" y="2923096"/>
            <a:ext cx="654518" cy="107803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7900">
                <a:srgbClr val="5252FF"/>
              </a:gs>
              <a:gs pos="10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UI </a:t>
            </a:r>
            <a:r>
              <a:rPr lang="ko-KR" altLang="en-US" sz="2800" smtClean="0"/>
              <a:t>페이지 흐름 </a:t>
            </a:r>
            <a:r>
              <a:rPr lang="en-US" altLang="ko-KR" sz="2800" smtClean="0"/>
              <a:t>(</a:t>
            </a:r>
            <a:r>
              <a:rPr lang="ko-KR" altLang="en-US" sz="2800" smtClean="0"/>
              <a:t>관리자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6" y="1140198"/>
            <a:ext cx="4657301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2638656" y="3535731"/>
            <a:ext cx="863600" cy="276999"/>
            <a:chOff x="7426960" y="2895600"/>
            <a:chExt cx="863600" cy="276999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37999" y="2895600"/>
              <a:ext cx="641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로그인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437" y="1140198"/>
            <a:ext cx="4652500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19" name="그룹 18"/>
          <p:cNvGrpSpPr/>
          <p:nvPr/>
        </p:nvGrpSpPr>
        <p:grpSpPr>
          <a:xfrm>
            <a:off x="8352887" y="3535731"/>
            <a:ext cx="863600" cy="276999"/>
            <a:chOff x="7426960" y="2895600"/>
            <a:chExt cx="863600" cy="276999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61857" y="2895600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가입승인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06" y="3912541"/>
            <a:ext cx="4649344" cy="22756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2638656" y="6283121"/>
            <a:ext cx="863600" cy="276999"/>
            <a:chOff x="7426960" y="2890739"/>
            <a:chExt cx="863600" cy="276999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47742" y="2890739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강의등록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438" y="3912540"/>
            <a:ext cx="4652500" cy="22756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27" name="그룹 26"/>
          <p:cNvGrpSpPr/>
          <p:nvPr/>
        </p:nvGrpSpPr>
        <p:grpSpPr>
          <a:xfrm>
            <a:off x="8352887" y="6283120"/>
            <a:ext cx="863600" cy="276999"/>
            <a:chOff x="7426960" y="2890739"/>
            <a:chExt cx="863600" cy="276999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47742" y="2890739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강의등록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>
            <a:off x="5597535" y="4511340"/>
            <a:ext cx="654518" cy="107803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7900">
                <a:srgbClr val="5252FF"/>
              </a:gs>
              <a:gs pos="10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8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63" y="2455041"/>
            <a:ext cx="4649344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UI </a:t>
            </a:r>
            <a:r>
              <a:rPr lang="ko-KR" altLang="en-US" sz="2800" smtClean="0"/>
              <a:t>페이지 흐름 </a:t>
            </a:r>
            <a:r>
              <a:rPr lang="en-US" altLang="ko-KR" sz="2800" smtClean="0"/>
              <a:t>(</a:t>
            </a:r>
            <a:r>
              <a:rPr lang="ko-KR" altLang="en-US" sz="2800" smtClean="0"/>
              <a:t>관리자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638656" y="4850574"/>
            <a:ext cx="863600" cy="276999"/>
            <a:chOff x="7426960" y="2895600"/>
            <a:chExt cx="863600" cy="276999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61857" y="2895600"/>
              <a:ext cx="7938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수강등록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63" y="2455040"/>
            <a:ext cx="4649344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26" name="그룹 25"/>
          <p:cNvGrpSpPr/>
          <p:nvPr/>
        </p:nvGrpSpPr>
        <p:grpSpPr>
          <a:xfrm>
            <a:off x="7986597" y="4850574"/>
            <a:ext cx="1199275" cy="276999"/>
            <a:chOff x="7259123" y="2895600"/>
            <a:chExt cx="1199275" cy="276999"/>
          </a:xfrm>
        </p:grpSpPr>
        <p:sp>
          <p:nvSpPr>
            <p:cNvPr id="31" name="모서리가 둥근 직사각형 30"/>
            <p:cNvSpPr/>
            <p:nvPr/>
          </p:nvSpPr>
          <p:spPr>
            <a:xfrm>
              <a:off x="7259123" y="2895600"/>
              <a:ext cx="1199275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79793" y="2895600"/>
              <a:ext cx="11579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개강날짜 등록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228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UI </a:t>
            </a:r>
            <a:r>
              <a:rPr lang="ko-KR" altLang="en-US" sz="2800" smtClean="0"/>
              <a:t>페이지 흐름 </a:t>
            </a:r>
            <a:r>
              <a:rPr lang="en-US" altLang="ko-KR" sz="2800" smtClean="0"/>
              <a:t>(</a:t>
            </a:r>
            <a:r>
              <a:rPr lang="ko-KR" altLang="en-US" sz="2800" smtClean="0"/>
              <a:t>교수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937267" y="3515223"/>
            <a:ext cx="863600" cy="276999"/>
            <a:chOff x="7426960" y="2895600"/>
            <a:chExt cx="863600" cy="276999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37999" y="2895600"/>
              <a:ext cx="6415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로그인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74" y="1140200"/>
            <a:ext cx="4641387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74" y="1136358"/>
            <a:ext cx="4641387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17" name="그룹 16"/>
          <p:cNvGrpSpPr/>
          <p:nvPr/>
        </p:nvGrpSpPr>
        <p:grpSpPr>
          <a:xfrm>
            <a:off x="8572921" y="3515223"/>
            <a:ext cx="946093" cy="276999"/>
            <a:chOff x="7385714" y="2895600"/>
            <a:chExt cx="946093" cy="276999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85714" y="2895600"/>
              <a:ext cx="946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메인페이지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20" name="오른쪽 화살표 19"/>
          <p:cNvSpPr/>
          <p:nvPr/>
        </p:nvSpPr>
        <p:spPr>
          <a:xfrm>
            <a:off x="5880258" y="1735157"/>
            <a:ext cx="654518" cy="107803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7900">
                <a:srgbClr val="5252FF"/>
              </a:gs>
              <a:gs pos="10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74" y="3993395"/>
            <a:ext cx="4641387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14" name="그룹 13"/>
          <p:cNvGrpSpPr/>
          <p:nvPr/>
        </p:nvGrpSpPr>
        <p:grpSpPr>
          <a:xfrm>
            <a:off x="8095281" y="6367768"/>
            <a:ext cx="1901372" cy="281860"/>
            <a:chOff x="2141277" y="6397197"/>
            <a:chExt cx="1901372" cy="281860"/>
          </a:xfrm>
        </p:grpSpPr>
        <p:grpSp>
          <p:nvGrpSpPr>
            <p:cNvPr id="22" name="그룹 21"/>
            <p:cNvGrpSpPr/>
            <p:nvPr/>
          </p:nvGrpSpPr>
          <p:grpSpPr>
            <a:xfrm>
              <a:off x="2141277" y="6402058"/>
              <a:ext cx="946093" cy="276999"/>
              <a:chOff x="7385714" y="2895600"/>
              <a:chExt cx="946093" cy="276999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385714" y="2895600"/>
                <a:ext cx="9460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마이페이지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128616" y="639719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강의현황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74" y="3993395"/>
            <a:ext cx="4641387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28" name="그룹 27"/>
          <p:cNvGrpSpPr/>
          <p:nvPr/>
        </p:nvGrpSpPr>
        <p:grpSpPr>
          <a:xfrm>
            <a:off x="2471017" y="6367768"/>
            <a:ext cx="1901372" cy="281860"/>
            <a:chOff x="2141277" y="6397197"/>
            <a:chExt cx="1901372" cy="281860"/>
          </a:xfrm>
        </p:grpSpPr>
        <p:grpSp>
          <p:nvGrpSpPr>
            <p:cNvPr id="29" name="그룹 28"/>
            <p:cNvGrpSpPr/>
            <p:nvPr/>
          </p:nvGrpSpPr>
          <p:grpSpPr>
            <a:xfrm>
              <a:off x="2141277" y="6402058"/>
              <a:ext cx="946093" cy="276999"/>
              <a:chOff x="7385714" y="2895600"/>
              <a:chExt cx="946093" cy="276999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385714" y="2895600"/>
                <a:ext cx="9460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마이페이지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3128616" y="639719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개인정보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34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UI </a:t>
            </a:r>
            <a:r>
              <a:rPr lang="ko-KR" altLang="en-US" sz="2800" smtClean="0"/>
              <a:t>페이지 흐름 </a:t>
            </a:r>
            <a:r>
              <a:rPr lang="en-US" altLang="ko-KR" sz="2800" smtClean="0"/>
              <a:t>(</a:t>
            </a:r>
            <a:r>
              <a:rPr lang="ko-KR" altLang="en-US" sz="2800" smtClean="0"/>
              <a:t>교수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75" y="1217812"/>
            <a:ext cx="4641386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31" name="그룹 30"/>
          <p:cNvGrpSpPr/>
          <p:nvPr/>
        </p:nvGrpSpPr>
        <p:grpSpPr>
          <a:xfrm>
            <a:off x="2167264" y="3587325"/>
            <a:ext cx="2454407" cy="281860"/>
            <a:chOff x="2141277" y="6397197"/>
            <a:chExt cx="2454407" cy="281860"/>
          </a:xfrm>
        </p:grpSpPr>
        <p:grpSp>
          <p:nvGrpSpPr>
            <p:cNvPr id="32" name="그룹 31"/>
            <p:cNvGrpSpPr/>
            <p:nvPr/>
          </p:nvGrpSpPr>
          <p:grpSpPr>
            <a:xfrm>
              <a:off x="2141277" y="6402058"/>
              <a:ext cx="946093" cy="276999"/>
              <a:chOff x="7385714" y="2895600"/>
              <a:chExt cx="946093" cy="276999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385714" y="2895600"/>
                <a:ext cx="9460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마이페이지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3128616" y="6397197"/>
              <a:ext cx="1467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교수 시간표 조회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276" y="1217811"/>
            <a:ext cx="4641386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38" name="그룹 37"/>
          <p:cNvGrpSpPr/>
          <p:nvPr/>
        </p:nvGrpSpPr>
        <p:grpSpPr>
          <a:xfrm>
            <a:off x="7860011" y="3614592"/>
            <a:ext cx="2212786" cy="281860"/>
            <a:chOff x="2182523" y="6397197"/>
            <a:chExt cx="2212786" cy="281860"/>
          </a:xfrm>
        </p:grpSpPr>
        <p:grpSp>
          <p:nvGrpSpPr>
            <p:cNvPr id="39" name="그룹 38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41" name="모서리가 둥근 직사각형 40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출석관리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128616" y="6397197"/>
              <a:ext cx="12666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출석현황 조회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75" y="4098556"/>
            <a:ext cx="4641109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3" name="그룹 42"/>
          <p:cNvGrpSpPr/>
          <p:nvPr/>
        </p:nvGrpSpPr>
        <p:grpSpPr>
          <a:xfrm>
            <a:off x="2440221" y="6472930"/>
            <a:ext cx="1908216" cy="281860"/>
            <a:chOff x="2182523" y="6397197"/>
            <a:chExt cx="1908216" cy="281860"/>
          </a:xfrm>
        </p:grpSpPr>
        <p:grpSp>
          <p:nvGrpSpPr>
            <p:cNvPr id="44" name="그룹 43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출석관리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128616" y="6397197"/>
              <a:ext cx="9621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출석 관리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276" y="4098556"/>
            <a:ext cx="4641386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8" name="그룹 47"/>
          <p:cNvGrpSpPr/>
          <p:nvPr/>
        </p:nvGrpSpPr>
        <p:grpSpPr>
          <a:xfrm>
            <a:off x="8091861" y="6472930"/>
            <a:ext cx="1908216" cy="281860"/>
            <a:chOff x="2182523" y="6397197"/>
            <a:chExt cx="1908216" cy="281860"/>
          </a:xfrm>
        </p:grpSpPr>
        <p:grpSp>
          <p:nvGrpSpPr>
            <p:cNvPr id="49" name="그룹 48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51" name="모서리가 둥근 직사각형 50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출석관리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3128616" y="6397197"/>
              <a:ext cx="9621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출석 관리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53" name="오른쪽 화살표 52"/>
          <p:cNvSpPr/>
          <p:nvPr/>
        </p:nvSpPr>
        <p:spPr>
          <a:xfrm>
            <a:off x="5892821" y="4697355"/>
            <a:ext cx="654518" cy="107803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7900">
                <a:srgbClr val="5252FF"/>
              </a:gs>
              <a:gs pos="10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44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/>
          <p:cNvGrpSpPr/>
          <p:nvPr/>
        </p:nvGrpSpPr>
        <p:grpSpPr>
          <a:xfrm>
            <a:off x="7955900" y="3597047"/>
            <a:ext cx="2212786" cy="281860"/>
            <a:chOff x="2182523" y="6397197"/>
            <a:chExt cx="2212786" cy="281860"/>
          </a:xfrm>
        </p:grpSpPr>
        <p:grpSp>
          <p:nvGrpSpPr>
            <p:cNvPr id="66" name="그룹 65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68" name="모서리가 둥근 직사각형 67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공지사항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3128616" y="6397197"/>
              <a:ext cx="12666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휴보강 글쓰기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57" y="1222672"/>
            <a:ext cx="4641386" cy="22707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75" y="1217812"/>
            <a:ext cx="4641386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UI </a:t>
            </a:r>
            <a:r>
              <a:rPr lang="ko-KR" altLang="en-US" sz="2800" smtClean="0"/>
              <a:t>페이지 흐름 </a:t>
            </a:r>
            <a:r>
              <a:rPr lang="en-US" altLang="ko-KR" sz="2800" smtClean="0"/>
              <a:t>(</a:t>
            </a:r>
            <a:r>
              <a:rPr lang="ko-KR" altLang="en-US" sz="2800" smtClean="0"/>
              <a:t>교수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08510" y="3587325"/>
            <a:ext cx="2260877" cy="281860"/>
            <a:chOff x="2182523" y="6397197"/>
            <a:chExt cx="2260877" cy="281860"/>
          </a:xfrm>
        </p:grpSpPr>
        <p:grpSp>
          <p:nvGrpSpPr>
            <p:cNvPr id="32" name="그룹 31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출석관리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3128616" y="6397197"/>
              <a:ext cx="1314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출석 미달 관리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443" y="4094037"/>
            <a:ext cx="4641386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34" name="그룹 33"/>
          <p:cNvGrpSpPr/>
          <p:nvPr/>
        </p:nvGrpSpPr>
        <p:grpSpPr>
          <a:xfrm>
            <a:off x="2366886" y="6463551"/>
            <a:ext cx="2060501" cy="281860"/>
            <a:chOff x="2182523" y="6397197"/>
            <a:chExt cx="2060501" cy="281860"/>
          </a:xfrm>
        </p:grpSpPr>
        <p:grpSp>
          <p:nvGrpSpPr>
            <p:cNvPr id="54" name="그룹 53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56" name="모서리가 둥근 직사각형 55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공지사항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3128616" y="6397197"/>
              <a:ext cx="1114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휴보강 공지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457" y="4094037"/>
            <a:ext cx="4641386" cy="227076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70" name="그룹 69"/>
          <p:cNvGrpSpPr/>
          <p:nvPr/>
        </p:nvGrpSpPr>
        <p:grpSpPr>
          <a:xfrm>
            <a:off x="7803614" y="6468411"/>
            <a:ext cx="2365071" cy="281860"/>
            <a:chOff x="2182523" y="6397197"/>
            <a:chExt cx="2365071" cy="281860"/>
          </a:xfrm>
        </p:grpSpPr>
        <p:grpSp>
          <p:nvGrpSpPr>
            <p:cNvPr id="71" name="그룹 70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73" name="모서리가 둥근 직사각형 72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공지사항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72" name="TextBox 71"/>
            <p:cNvSpPr txBox="1"/>
            <p:nvPr/>
          </p:nvSpPr>
          <p:spPr>
            <a:xfrm>
              <a:off x="3128616" y="6397197"/>
              <a:ext cx="14189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휴보강 상세보기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75" name="오른쪽 화살표 74"/>
          <p:cNvSpPr/>
          <p:nvPr/>
        </p:nvSpPr>
        <p:spPr>
          <a:xfrm>
            <a:off x="5892821" y="4697355"/>
            <a:ext cx="654518" cy="107803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7900">
                <a:srgbClr val="5252FF"/>
              </a:gs>
              <a:gs pos="10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93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6CF4831-66F4-682A-426D-B321AF40538F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01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7ED730-0578-7AE2-880D-F7BE66CCB9C2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0F69A0-9FAD-9F50-C1F5-9CBCAAE3EA8C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/>
              <a:t>팀 구성원 및 역할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F0A84AF-5D5A-904B-598F-4FA69F43DE3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BE7FBFA-7A28-7EA4-9DD6-B2BEFE3A2B27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16A5DBE-A716-10C8-22E5-B857CE966603}"/>
              </a:ext>
            </a:extLst>
          </p:cNvPr>
          <p:cNvSpPr/>
          <p:nvPr/>
        </p:nvSpPr>
        <p:spPr>
          <a:xfrm>
            <a:off x="690769" y="1725805"/>
            <a:ext cx="2573131" cy="340639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9E2286-0ACE-C985-D0CC-F5D673D5BC51}"/>
              </a:ext>
            </a:extLst>
          </p:cNvPr>
          <p:cNvSpPr/>
          <p:nvPr/>
        </p:nvSpPr>
        <p:spPr>
          <a:xfrm>
            <a:off x="684656" y="1714521"/>
            <a:ext cx="2585356" cy="230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71B996-32B2-39AB-34B6-4EBA8AAC5B1A}"/>
              </a:ext>
            </a:extLst>
          </p:cNvPr>
          <p:cNvSpPr/>
          <p:nvPr/>
        </p:nvSpPr>
        <p:spPr>
          <a:xfrm>
            <a:off x="3474609" y="1725805"/>
            <a:ext cx="2573131" cy="340639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A004D3-4C7F-1C7C-AFF6-C719F30D7101}"/>
              </a:ext>
            </a:extLst>
          </p:cNvPr>
          <p:cNvSpPr/>
          <p:nvPr/>
        </p:nvSpPr>
        <p:spPr>
          <a:xfrm>
            <a:off x="3468496" y="1714521"/>
            <a:ext cx="2585356" cy="230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D75A7CD-83F1-5E94-1C3B-2DCE35BEF8F5}"/>
              </a:ext>
            </a:extLst>
          </p:cNvPr>
          <p:cNvSpPr/>
          <p:nvPr/>
        </p:nvSpPr>
        <p:spPr>
          <a:xfrm>
            <a:off x="6252336" y="1737089"/>
            <a:ext cx="2573131" cy="340639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AE1385D-3692-0C4D-1164-33CD422E2536}"/>
              </a:ext>
            </a:extLst>
          </p:cNvPr>
          <p:cNvSpPr/>
          <p:nvPr/>
        </p:nvSpPr>
        <p:spPr>
          <a:xfrm>
            <a:off x="6246223" y="1725805"/>
            <a:ext cx="2585356" cy="230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C655446-47C3-28B8-BFFE-D6668E19E140}"/>
              </a:ext>
            </a:extLst>
          </p:cNvPr>
          <p:cNvSpPr/>
          <p:nvPr/>
        </p:nvSpPr>
        <p:spPr>
          <a:xfrm>
            <a:off x="9030063" y="1748373"/>
            <a:ext cx="2573131" cy="3406390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A45BA4-8F1E-F087-2ECE-43A3C04F0F7A}"/>
              </a:ext>
            </a:extLst>
          </p:cNvPr>
          <p:cNvSpPr/>
          <p:nvPr/>
        </p:nvSpPr>
        <p:spPr>
          <a:xfrm>
            <a:off x="9023950" y="1737089"/>
            <a:ext cx="2585356" cy="2305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501A5C37-D946-C0AE-1325-30F598EA9D36}"/>
              </a:ext>
            </a:extLst>
          </p:cNvPr>
          <p:cNvGrpSpPr/>
          <p:nvPr/>
        </p:nvGrpSpPr>
        <p:grpSpPr>
          <a:xfrm>
            <a:off x="2415655" y="5671438"/>
            <a:ext cx="7360691" cy="461665"/>
            <a:chOff x="2786258" y="5677311"/>
            <a:chExt cx="7360691" cy="46166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EF4345-0E04-94CB-9754-C8096D3452B3}"/>
                </a:ext>
              </a:extLst>
            </p:cNvPr>
            <p:cNvSpPr txBox="1"/>
            <p:nvPr/>
          </p:nvSpPr>
          <p:spPr>
            <a:xfrm>
              <a:off x="2786258" y="5677311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solidFill>
                    <a:srgbClr val="FF3300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공통역할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D63D185-07D5-D1BB-B042-6910E2FA6E25}"/>
                </a:ext>
              </a:extLst>
            </p:cNvPr>
            <p:cNvSpPr txBox="1"/>
            <p:nvPr/>
          </p:nvSpPr>
          <p:spPr>
            <a:xfrm>
              <a:off x="4260401" y="5677311"/>
              <a:ext cx="5886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화면 설계 </a:t>
              </a:r>
              <a:r>
                <a:rPr lang="en-US" altLang="ko-KR" sz="240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/ </a:t>
              </a:r>
              <a:r>
                <a:rPr lang="ko-KR" altLang="en-US" sz="240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프로그램 </a:t>
              </a:r>
              <a:r>
                <a:rPr lang="ko-KR" altLang="en-US" sz="2400" smtClean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설계 </a:t>
              </a:r>
              <a:r>
                <a:rPr lang="en-US" altLang="ko-KR" sz="2400" smtClean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/ </a:t>
              </a:r>
              <a:r>
                <a:rPr lang="ko-KR" altLang="en-US" sz="2400" smtClean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프로젝트 개발</a:t>
              </a:r>
              <a:endParaRPr lang="ko-KR" altLang="en-US" sz="240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C09FE59-91CD-0149-DD8B-645484A7EFAC}"/>
              </a:ext>
            </a:extLst>
          </p:cNvPr>
          <p:cNvSpPr txBox="1"/>
          <p:nvPr/>
        </p:nvSpPr>
        <p:spPr>
          <a:xfrm>
            <a:off x="1904761" y="5549235"/>
            <a:ext cx="8162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{                             </a:t>
            </a:r>
            <a:r>
              <a:rPr lang="en-US" altLang="ko-KR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</a:t>
            </a:r>
            <a:r>
              <a:rPr lang="en-US" altLang="ko-KR" sz="36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                          }</a:t>
            </a:r>
            <a:endParaRPr lang="ko-KR" altLang="en-US" sz="3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6720924" y="2162539"/>
            <a:ext cx="1696234" cy="2815081"/>
            <a:chOff x="6720924" y="2162539"/>
            <a:chExt cx="1696234" cy="2815081"/>
          </a:xfrm>
        </p:grpSpPr>
        <p:grpSp>
          <p:nvGrpSpPr>
            <p:cNvPr id="16" name="그룹 15"/>
            <p:cNvGrpSpPr/>
            <p:nvPr/>
          </p:nvGrpSpPr>
          <p:grpSpPr>
            <a:xfrm>
              <a:off x="6720924" y="3340768"/>
              <a:ext cx="1696234" cy="1636852"/>
              <a:chOff x="6884279" y="3340768"/>
              <a:chExt cx="1696234" cy="163685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2F9EDE-1A94-F975-CAAF-E3EB396930AE}"/>
                  </a:ext>
                </a:extLst>
              </p:cNvPr>
              <p:cNvSpPr txBox="1"/>
              <p:nvPr/>
            </p:nvSpPr>
            <p:spPr>
              <a:xfrm>
                <a:off x="7269770" y="3340768"/>
                <a:ext cx="9252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박건도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3F23E3-C8F7-154E-6744-EDDA01979D2B}"/>
                  </a:ext>
                </a:extLst>
              </p:cNvPr>
              <p:cNvSpPr txBox="1"/>
              <p:nvPr/>
            </p:nvSpPr>
            <p:spPr>
              <a:xfrm>
                <a:off x="6884279" y="3732681"/>
                <a:ext cx="169623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PA </a:t>
                </a:r>
                <a:r>
                  <a:rPr lang="en-US" altLang="ko-KR" sz="1600">
                    <a:solidFill>
                      <a:schemeClr val="bg2">
                        <a:lumMod val="5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|</a:t>
                </a:r>
                <a:r>
                  <a:rPr lang="en-US" altLang="ko-KR" sz="16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FRONTEND</a:t>
                </a:r>
                <a:endParaRPr lang="ko-KR" altLang="en-US" sz="160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7110898" y="4072701"/>
                <a:ext cx="1184940" cy="904919"/>
                <a:chOff x="7048737" y="4072701"/>
                <a:chExt cx="1184940" cy="904919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81051D1E-824D-3105-8323-B091C5F0DB24}"/>
                    </a:ext>
                  </a:extLst>
                </p:cNvPr>
                <p:cNvSpPr txBox="1"/>
                <p:nvPr/>
              </p:nvSpPr>
              <p:spPr>
                <a:xfrm>
                  <a:off x="7048737" y="4072701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문서관리</a:t>
                  </a: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9D9FA7-9FD3-BC60-68FB-F925BA208B5C}"/>
                    </a:ext>
                  </a:extLst>
                </p:cNvPr>
                <p:cNvSpPr txBox="1"/>
                <p:nvPr/>
              </p:nvSpPr>
              <p:spPr>
                <a:xfrm>
                  <a:off x="7048737" y="4371272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화면편집</a:t>
                  </a: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971F7D9-98EA-5C81-BFDA-6086A18C34E1}"/>
                    </a:ext>
                  </a:extLst>
                </p:cNvPr>
                <p:cNvSpPr txBox="1"/>
                <p:nvPr/>
              </p:nvSpPr>
              <p:spPr>
                <a:xfrm>
                  <a:off x="7048737" y="4669843"/>
                  <a:ext cx="100700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디자인</a:t>
                  </a:r>
                </a:p>
              </p:txBody>
            </p:sp>
          </p:grp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6953" y="2162539"/>
              <a:ext cx="944176" cy="944176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1157398" y="2130959"/>
            <a:ext cx="1639873" cy="2843681"/>
            <a:chOff x="1157398" y="2130959"/>
            <a:chExt cx="1639873" cy="2843681"/>
          </a:xfrm>
        </p:grpSpPr>
        <p:grpSp>
          <p:nvGrpSpPr>
            <p:cNvPr id="24" name="그룹 23"/>
            <p:cNvGrpSpPr/>
            <p:nvPr/>
          </p:nvGrpSpPr>
          <p:grpSpPr>
            <a:xfrm>
              <a:off x="1157398" y="3334871"/>
              <a:ext cx="1639873" cy="1639769"/>
              <a:chOff x="1157398" y="3334871"/>
              <a:chExt cx="1639873" cy="1639769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1157398" y="3334871"/>
                <a:ext cx="1639873" cy="743117"/>
                <a:chOff x="1103981" y="3235087"/>
                <a:chExt cx="1639873" cy="743117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2F40F88-BC43-6A51-7405-D23DCC0BE15D}"/>
                    </a:ext>
                  </a:extLst>
                </p:cNvPr>
                <p:cNvSpPr txBox="1"/>
                <p:nvPr/>
              </p:nvSpPr>
              <p:spPr>
                <a:xfrm>
                  <a:off x="1461291" y="3235087"/>
                  <a:ext cx="92525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2000"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문다온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7EA2457-FC69-C520-DBEF-59DF4163CE67}"/>
                    </a:ext>
                  </a:extLst>
                </p:cNvPr>
                <p:cNvSpPr txBox="1"/>
                <p:nvPr/>
              </p:nvSpPr>
              <p:spPr>
                <a:xfrm>
                  <a:off x="1103981" y="3639650"/>
                  <a:ext cx="16398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PM </a:t>
                  </a:r>
                  <a:r>
                    <a:rPr lang="en-US" altLang="ko-KR" sz="1600">
                      <a:solidFill>
                        <a:schemeClr val="bg2">
                          <a:lumMod val="50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|</a:t>
                  </a:r>
                  <a:r>
                    <a:rPr lang="en-US" altLang="ko-KR" sz="1600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rPr>
                    <a:t> BACKEND</a:t>
                  </a:r>
                  <a:endParaRPr lang="ko-KR" altLang="en-US" sz="16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endParaRPr>
                </a:p>
              </p:txBody>
            </p:sp>
          </p:grpSp>
          <p:grpSp>
            <p:nvGrpSpPr>
              <p:cNvPr id="7" name="그룹 6"/>
              <p:cNvGrpSpPr/>
              <p:nvPr/>
            </p:nvGrpSpPr>
            <p:grpSpPr>
              <a:xfrm>
                <a:off x="1312291" y="4096890"/>
                <a:ext cx="1184940" cy="877750"/>
                <a:chOff x="1393433" y="4023413"/>
                <a:chExt cx="1184940" cy="877750"/>
              </a:xfrm>
            </p:grpSpPr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020789D-C828-D7B8-A133-E00B13B0E1BF}"/>
                    </a:ext>
                  </a:extLst>
                </p:cNvPr>
                <p:cNvSpPr txBox="1"/>
                <p:nvPr/>
              </p:nvSpPr>
              <p:spPr>
                <a:xfrm>
                  <a:off x="1393433" y="4023413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역할분배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7C4461-7703-2DB6-4DC5-BFF6CA225FB9}"/>
                    </a:ext>
                  </a:extLst>
                </p:cNvPr>
                <p:cNvSpPr txBox="1"/>
                <p:nvPr/>
              </p:nvSpPr>
              <p:spPr>
                <a:xfrm>
                  <a:off x="1393433" y="4308399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문서초안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06EC72B5-6812-E2B0-6381-218BB2A594BA}"/>
                    </a:ext>
                  </a:extLst>
                </p:cNvPr>
                <p:cNvSpPr txBox="1"/>
                <p:nvPr/>
              </p:nvSpPr>
              <p:spPr>
                <a:xfrm>
                  <a:off x="1393433" y="4593386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일정관리</a:t>
                  </a:r>
                </a:p>
              </p:txBody>
            </p:sp>
          </p:grp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3666" y="2130959"/>
              <a:ext cx="1007337" cy="1007337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3884042" y="2162539"/>
            <a:ext cx="1736950" cy="2821116"/>
            <a:chOff x="3897541" y="2162539"/>
            <a:chExt cx="1736950" cy="2821116"/>
          </a:xfrm>
        </p:grpSpPr>
        <p:grpSp>
          <p:nvGrpSpPr>
            <p:cNvPr id="11" name="그룹 10"/>
            <p:cNvGrpSpPr/>
            <p:nvPr/>
          </p:nvGrpSpPr>
          <p:grpSpPr>
            <a:xfrm>
              <a:off x="3897541" y="3332571"/>
              <a:ext cx="1736950" cy="1651084"/>
              <a:chOff x="3897541" y="3332571"/>
              <a:chExt cx="1736950" cy="165108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4B6C6D-2EFF-50B0-80F3-8E4E5F1254F0}"/>
                  </a:ext>
                </a:extLst>
              </p:cNvPr>
              <p:cNvSpPr txBox="1"/>
              <p:nvPr/>
            </p:nvSpPr>
            <p:spPr>
              <a:xfrm>
                <a:off x="4312046" y="3332571"/>
                <a:ext cx="9252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김민정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8E3BEB-23E6-D0D5-40F9-0BE82AAE9986}"/>
                  </a:ext>
                </a:extLst>
              </p:cNvPr>
              <p:cNvSpPr txBox="1"/>
              <p:nvPr/>
            </p:nvSpPr>
            <p:spPr>
              <a:xfrm>
                <a:off x="3897541" y="3708656"/>
                <a:ext cx="1736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PL </a:t>
                </a:r>
                <a:r>
                  <a:rPr lang="en-US" altLang="ko-KR">
                    <a:solidFill>
                      <a:schemeClr val="bg2">
                        <a:lumMod val="5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|</a:t>
                </a:r>
                <a:r>
                  <a:rPr lang="en-US" altLang="ko-KR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</a:t>
                </a:r>
                <a:r>
                  <a:rPr lang="en-US" altLang="ko-KR" sz="16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FRONTEND</a:t>
                </a:r>
                <a:endParaRPr lang="ko-KR" altLang="en-US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4153174" y="4087364"/>
                <a:ext cx="1184940" cy="896291"/>
                <a:chOff x="4171160" y="4100898"/>
                <a:chExt cx="1184940" cy="896291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287D288-546E-E183-A60B-630C7F15F685}"/>
                    </a:ext>
                  </a:extLst>
                </p:cNvPr>
                <p:cNvSpPr txBox="1"/>
                <p:nvPr/>
              </p:nvSpPr>
              <p:spPr>
                <a:xfrm>
                  <a:off x="4171160" y="4100898"/>
                  <a:ext cx="8290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기획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FA6254D-55C8-9BB0-F8BE-CBDD8479D917}"/>
                    </a:ext>
                  </a:extLst>
                </p:cNvPr>
                <p:cNvSpPr txBox="1"/>
                <p:nvPr/>
              </p:nvSpPr>
              <p:spPr>
                <a:xfrm>
                  <a:off x="4171160" y="4395155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요구분석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1D294BB3-10AF-D930-B8AA-E45B01F9E21D}"/>
                    </a:ext>
                  </a:extLst>
                </p:cNvPr>
                <p:cNvSpPr txBox="1"/>
                <p:nvPr/>
              </p:nvSpPr>
              <p:spPr>
                <a:xfrm>
                  <a:off x="4171160" y="4689412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화면편집</a:t>
                  </a:r>
                </a:p>
              </p:txBody>
            </p:sp>
          </p:grpSp>
        </p:grp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2584" y="2162539"/>
              <a:ext cx="944176" cy="944176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9520674" y="2162539"/>
            <a:ext cx="1579920" cy="2820284"/>
            <a:chOff x="9554242" y="2162539"/>
            <a:chExt cx="1579920" cy="2820284"/>
          </a:xfrm>
        </p:grpSpPr>
        <p:grpSp>
          <p:nvGrpSpPr>
            <p:cNvPr id="19" name="그룹 18"/>
            <p:cNvGrpSpPr/>
            <p:nvPr/>
          </p:nvGrpSpPr>
          <p:grpSpPr>
            <a:xfrm>
              <a:off x="9554242" y="3340768"/>
              <a:ext cx="1579920" cy="1642055"/>
              <a:chOff x="9726832" y="3340768"/>
              <a:chExt cx="1579920" cy="1642055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6E50AB9-B252-0624-E0D0-96B1AF8593B0}"/>
                  </a:ext>
                </a:extLst>
              </p:cNvPr>
              <p:cNvSpPr txBox="1"/>
              <p:nvPr/>
            </p:nvSpPr>
            <p:spPr>
              <a:xfrm>
                <a:off x="10054166" y="3340768"/>
                <a:ext cx="92525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윤대희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02D22A5-E0D5-750A-0100-F28B253501F8}"/>
                  </a:ext>
                </a:extLst>
              </p:cNvPr>
              <p:cNvSpPr txBox="1"/>
              <p:nvPr/>
            </p:nvSpPr>
            <p:spPr>
              <a:xfrm>
                <a:off x="9726832" y="3732681"/>
                <a:ext cx="15799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PA </a:t>
                </a:r>
                <a:r>
                  <a:rPr lang="en-US" altLang="ko-KR" sz="1600">
                    <a:solidFill>
                      <a:schemeClr val="bg2">
                        <a:lumMod val="5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|</a:t>
                </a:r>
                <a:r>
                  <a:rPr lang="en-US" altLang="ko-KR" sz="160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 BACKEND</a:t>
                </a:r>
                <a:endParaRPr lang="ko-KR" altLang="en-US" sz="1600">
                  <a:solidFill>
                    <a:schemeClr val="tx2">
                      <a:lumMod val="60000"/>
                      <a:lumOff val="40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9895294" y="4072701"/>
                <a:ext cx="1184940" cy="910122"/>
                <a:chOff x="9828840" y="4072701"/>
                <a:chExt cx="1184940" cy="910122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06561D4-8A87-44EB-69D5-961EF058D7F4}"/>
                    </a:ext>
                  </a:extLst>
                </p:cNvPr>
                <p:cNvSpPr txBox="1"/>
                <p:nvPr/>
              </p:nvSpPr>
              <p:spPr>
                <a:xfrm>
                  <a:off x="9828840" y="4072701"/>
                  <a:ext cx="114005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altLang="ko-KR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DB</a:t>
                  </a: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설계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03C8294-C3B2-31E8-1D7B-79062360B637}"/>
                    </a:ext>
                  </a:extLst>
                </p:cNvPr>
                <p:cNvSpPr txBox="1"/>
                <p:nvPr/>
              </p:nvSpPr>
              <p:spPr>
                <a:xfrm>
                  <a:off x="9828840" y="4373873"/>
                  <a:ext cx="11849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개인과제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0A4C0A0-EFF5-C173-2626-CB5E22986BA6}"/>
                    </a:ext>
                  </a:extLst>
                </p:cNvPr>
                <p:cNvSpPr txBox="1"/>
                <p:nvPr/>
              </p:nvSpPr>
              <p:spPr>
                <a:xfrm>
                  <a:off x="9828840" y="4675046"/>
                  <a:ext cx="100700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테스트</a:t>
                  </a:r>
                </a:p>
              </p:txBody>
            </p:sp>
          </p:grp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72114" y="2162539"/>
              <a:ext cx="944176" cy="944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562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3" y="4094037"/>
            <a:ext cx="4641386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45" name="그룹 44"/>
          <p:cNvGrpSpPr/>
          <p:nvPr/>
        </p:nvGrpSpPr>
        <p:grpSpPr>
          <a:xfrm>
            <a:off x="2357699" y="6458690"/>
            <a:ext cx="1901372" cy="281860"/>
            <a:chOff x="2141277" y="6397197"/>
            <a:chExt cx="1901372" cy="281860"/>
          </a:xfrm>
        </p:grpSpPr>
        <p:grpSp>
          <p:nvGrpSpPr>
            <p:cNvPr id="46" name="그룹 45"/>
            <p:cNvGrpSpPr/>
            <p:nvPr/>
          </p:nvGrpSpPr>
          <p:grpSpPr>
            <a:xfrm>
              <a:off x="2141277" y="6402058"/>
              <a:ext cx="946093" cy="276999"/>
              <a:chOff x="7385714" y="2895600"/>
              <a:chExt cx="946093" cy="276999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7385714" y="2895600"/>
                <a:ext cx="9460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마이페이지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128616" y="639719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수강목록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951307" y="3592186"/>
            <a:ext cx="1901372" cy="281860"/>
            <a:chOff x="2141277" y="6397197"/>
            <a:chExt cx="1901372" cy="281860"/>
          </a:xfrm>
        </p:grpSpPr>
        <p:grpSp>
          <p:nvGrpSpPr>
            <p:cNvPr id="41" name="그룹 40"/>
            <p:cNvGrpSpPr/>
            <p:nvPr/>
          </p:nvGrpSpPr>
          <p:grpSpPr>
            <a:xfrm>
              <a:off x="2141277" y="6402058"/>
              <a:ext cx="946093" cy="276999"/>
              <a:chOff x="7385714" y="2895600"/>
              <a:chExt cx="946093" cy="276999"/>
            </a:xfrm>
          </p:grpSpPr>
          <p:sp>
            <p:nvSpPr>
              <p:cNvPr id="43" name="모서리가 둥근 직사각형 42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385714" y="2895600"/>
                <a:ext cx="9460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마이페이지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3128616" y="6397197"/>
              <a:ext cx="914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개인정보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457" y="1219200"/>
            <a:ext cx="4641386" cy="227909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89" y="1222672"/>
            <a:ext cx="4642340" cy="227562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33" name="그룹 32"/>
          <p:cNvGrpSpPr/>
          <p:nvPr/>
        </p:nvGrpSpPr>
        <p:grpSpPr>
          <a:xfrm>
            <a:off x="2921898" y="3579217"/>
            <a:ext cx="946093" cy="276999"/>
            <a:chOff x="7385714" y="2895600"/>
            <a:chExt cx="946093" cy="27699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7426960" y="2895600"/>
              <a:ext cx="863600" cy="272138"/>
            </a:xfrm>
            <a:prstGeom prst="round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85714" y="2895600"/>
              <a:ext cx="9460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smtClean="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페인페이지</a:t>
              </a:r>
              <a:endParaRPr lang="ko-KR" alt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UI </a:t>
            </a:r>
            <a:r>
              <a:rPr lang="ko-KR" altLang="en-US" sz="2800" smtClean="0"/>
              <a:t>페이지 흐름 </a:t>
            </a:r>
            <a:r>
              <a:rPr lang="en-US" altLang="ko-KR" sz="2800" smtClean="0"/>
              <a:t>(</a:t>
            </a:r>
            <a:r>
              <a:rPr lang="ko-KR" altLang="en-US" sz="2800" smtClean="0"/>
              <a:t>학생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457" y="4094037"/>
            <a:ext cx="4641386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50" name="그룹 49"/>
          <p:cNvGrpSpPr/>
          <p:nvPr/>
        </p:nvGrpSpPr>
        <p:grpSpPr>
          <a:xfrm>
            <a:off x="8035464" y="6458690"/>
            <a:ext cx="2101747" cy="281860"/>
            <a:chOff x="2141277" y="6397197"/>
            <a:chExt cx="2101747" cy="281860"/>
          </a:xfrm>
        </p:grpSpPr>
        <p:grpSp>
          <p:nvGrpSpPr>
            <p:cNvPr id="51" name="그룹 50"/>
            <p:cNvGrpSpPr/>
            <p:nvPr/>
          </p:nvGrpSpPr>
          <p:grpSpPr>
            <a:xfrm>
              <a:off x="2141277" y="6402058"/>
              <a:ext cx="946093" cy="276999"/>
              <a:chOff x="7385714" y="2895600"/>
              <a:chExt cx="946093" cy="276999"/>
            </a:xfrm>
          </p:grpSpPr>
          <p:sp>
            <p:nvSpPr>
              <p:cNvPr id="53" name="모서리가 둥근 직사각형 52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385714" y="2895600"/>
                <a:ext cx="9460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마이페이지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3128616" y="6397197"/>
              <a:ext cx="1114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시간표 조회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2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443" y="4094037"/>
            <a:ext cx="4641386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57" name="그룹 56"/>
          <p:cNvGrpSpPr/>
          <p:nvPr/>
        </p:nvGrpSpPr>
        <p:grpSpPr>
          <a:xfrm>
            <a:off x="2366885" y="6477065"/>
            <a:ext cx="2060501" cy="281860"/>
            <a:chOff x="2182523" y="6397197"/>
            <a:chExt cx="2060501" cy="281860"/>
          </a:xfrm>
        </p:grpSpPr>
        <p:grpSp>
          <p:nvGrpSpPr>
            <p:cNvPr id="59" name="그룹 58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61" name="모서리가 둥근 직사각형 60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공지사항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3128616" y="6397197"/>
              <a:ext cx="1114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휴보강 공지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43" y="1194834"/>
            <a:ext cx="4641386" cy="228485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36" name="그룹 35"/>
          <p:cNvGrpSpPr/>
          <p:nvPr/>
        </p:nvGrpSpPr>
        <p:grpSpPr>
          <a:xfrm>
            <a:off x="2154266" y="3581149"/>
            <a:ext cx="2454407" cy="281860"/>
            <a:chOff x="2141277" y="6397197"/>
            <a:chExt cx="2454407" cy="281860"/>
          </a:xfrm>
        </p:grpSpPr>
        <p:grpSp>
          <p:nvGrpSpPr>
            <p:cNvPr id="37" name="그룹 36"/>
            <p:cNvGrpSpPr/>
            <p:nvPr/>
          </p:nvGrpSpPr>
          <p:grpSpPr>
            <a:xfrm>
              <a:off x="2141277" y="6402058"/>
              <a:ext cx="946093" cy="276999"/>
              <a:chOff x="7385714" y="2895600"/>
              <a:chExt cx="946093" cy="276999"/>
            </a:xfrm>
          </p:grpSpPr>
          <p:sp>
            <p:nvSpPr>
              <p:cNvPr id="55" name="모서리가 둥근 직사각형 54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385714" y="2895600"/>
                <a:ext cx="9460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마이페이지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128616" y="6397197"/>
              <a:ext cx="1467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교수 시간표 조회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57" y="1204056"/>
            <a:ext cx="4641386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30" name="그룹 29"/>
          <p:cNvGrpSpPr/>
          <p:nvPr/>
        </p:nvGrpSpPr>
        <p:grpSpPr>
          <a:xfrm>
            <a:off x="8029206" y="3563848"/>
            <a:ext cx="2212786" cy="281860"/>
            <a:chOff x="2182523" y="6397197"/>
            <a:chExt cx="2212786" cy="281860"/>
          </a:xfrm>
        </p:grpSpPr>
        <p:grpSp>
          <p:nvGrpSpPr>
            <p:cNvPr id="31" name="그룹 30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34" name="모서리가 둥근 직사각형 33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출석관리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128616" y="6397197"/>
              <a:ext cx="12666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출석현황 조회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10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UI </a:t>
            </a:r>
            <a:r>
              <a:rPr lang="ko-KR" altLang="en-US" sz="2800" smtClean="0"/>
              <a:t>페이지 흐름 </a:t>
            </a:r>
            <a:r>
              <a:rPr lang="en-US" altLang="ko-KR" sz="2800" smtClean="0"/>
              <a:t>(</a:t>
            </a:r>
            <a:r>
              <a:rPr lang="ko-KR" altLang="en-US" sz="2800" smtClean="0"/>
              <a:t>학생</a:t>
            </a:r>
            <a:r>
              <a:rPr lang="en-US" altLang="ko-KR" sz="2800" smtClean="0"/>
              <a:t>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457" y="4094037"/>
            <a:ext cx="4641387" cy="22756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grpSp>
        <p:nvGrpSpPr>
          <p:cNvPr id="63" name="그룹 62"/>
          <p:cNvGrpSpPr/>
          <p:nvPr/>
        </p:nvGrpSpPr>
        <p:grpSpPr>
          <a:xfrm>
            <a:off x="7627284" y="6469254"/>
            <a:ext cx="2717732" cy="281860"/>
            <a:chOff x="2182523" y="6397197"/>
            <a:chExt cx="2717732" cy="281860"/>
          </a:xfrm>
        </p:grpSpPr>
        <p:grpSp>
          <p:nvGrpSpPr>
            <p:cNvPr id="64" name="그룹 63"/>
            <p:cNvGrpSpPr/>
            <p:nvPr/>
          </p:nvGrpSpPr>
          <p:grpSpPr>
            <a:xfrm>
              <a:off x="2182523" y="6402058"/>
              <a:ext cx="863600" cy="276999"/>
              <a:chOff x="7426960" y="2895600"/>
              <a:chExt cx="863600" cy="276999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7426960" y="2895600"/>
                <a:ext cx="863600" cy="272138"/>
              </a:xfrm>
              <a:prstGeom prst="roundRect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7461857" y="2895600"/>
                <a:ext cx="79380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smtClean="0">
                    <a:solidFill>
                      <a:schemeClr val="bg1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</a:rPr>
                  <a:t>공지사항</a:t>
                </a:r>
                <a:endParaRPr lang="ko-KR" altLang="en-US" sz="1200">
                  <a:solidFill>
                    <a:schemeClr val="bg1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endParaRPr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3128616" y="6397197"/>
              <a:ext cx="17716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- </a:t>
              </a:r>
              <a:r>
                <a:rPr lang="ko-KR" altLang="en-US" sz="1200" smtClean="0"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휴보강 공지 상세보기</a:t>
              </a:r>
              <a:endParaRPr lang="ko-KR" altLang="en-US" sz="120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10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77" y="3071502"/>
            <a:ext cx="5612321" cy="1499815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16" y="1038674"/>
            <a:ext cx="5606510" cy="1776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dirty="0" smtClean="0"/>
              <a:t>주요 기능</a:t>
            </a:r>
            <a:endParaRPr lang="ko-KR" altLang="en-US" sz="28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 승인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56935" y="990329"/>
            <a:ext cx="4838863" cy="567997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028548" y="1616680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가입승인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승인이 안된 회원들이 보여진다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24956" y="2629942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선택보기를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학생과 교수 목록을 나누어 보기에 편하게 만들었다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1806" y="4739020"/>
            <a:ext cx="303771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48486" y="587762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9" y="5261226"/>
            <a:ext cx="240244" cy="564384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2014032" y="5699745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선택보기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632326" y="6203192"/>
            <a:ext cx="1259208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가입 </a:t>
            </a:r>
            <a:r>
              <a:rPr lang="ko-KR" altLang="en-US" sz="900" dirty="0" err="1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미승인</a:t>
            </a:r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회원들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1481318" y="5261227"/>
            <a:ext cx="426910" cy="26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1436148" y="5569427"/>
            <a:ext cx="540694" cy="128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4200016" y="4739020"/>
            <a:ext cx="240444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311992" y="49174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JavaScript / jQuery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78597" y="5229241"/>
            <a:ext cx="205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Event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사용한 화면처리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11992" y="58913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 / SQL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78597" y="6192865"/>
            <a:ext cx="205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MVC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패턴으로 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2070238" y="1687484"/>
            <a:ext cx="821296" cy="311425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2835591" y="2152032"/>
            <a:ext cx="2925621" cy="324728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797397" y="1413895"/>
            <a:ext cx="677324" cy="2735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658605" y="1812174"/>
            <a:ext cx="945854" cy="2155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852140" y="4771670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일괄승인</a:t>
            </a:r>
            <a: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900" dirty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900" dirty="0" err="1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일괄거부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060156" y="5235994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승인</a:t>
            </a:r>
            <a:r>
              <a:rPr lang="en-US" altLang="ko-KR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en-US" altLang="ko-KR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거부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47" name="직선 화살표 연결선 46"/>
          <p:cNvCxnSpPr>
            <a:endCxn id="18" idx="2"/>
          </p:cNvCxnSpPr>
          <p:nvPr/>
        </p:nvCxnSpPr>
        <p:spPr>
          <a:xfrm>
            <a:off x="1588548" y="5850299"/>
            <a:ext cx="425484" cy="60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19" idx="1"/>
          </p:cNvCxnSpPr>
          <p:nvPr/>
        </p:nvCxnSpPr>
        <p:spPr>
          <a:xfrm>
            <a:off x="1473338" y="6074928"/>
            <a:ext cx="343395" cy="19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2673581" y="3700477"/>
            <a:ext cx="15258" cy="201117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2879681" y="4477685"/>
            <a:ext cx="315830" cy="190716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2391879" y="3472287"/>
            <a:ext cx="405518" cy="183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786072" y="3823848"/>
            <a:ext cx="562316" cy="6993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7024956" y="3726663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가입이 승인이 된 회원들은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회원번호를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부여받게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된다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24956" y="4748171"/>
            <a:ext cx="4570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가입이 거부된 회원들의 정보는 삭제된다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03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8537" y="997057"/>
            <a:ext cx="6595099" cy="576791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dirty="0" smtClean="0"/>
              <a:t>주요 기능</a:t>
            </a:r>
            <a:endParaRPr lang="ko-KR" altLang="en-US" sz="28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 승인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45" y="1083895"/>
            <a:ext cx="4083801" cy="247246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890021" y="1624820"/>
            <a:ext cx="3171359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선택보기를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이벤트로 해당 리스트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&lt;DIV&gt;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숨기거나 보여주는 식으로 작동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45" y="3556364"/>
            <a:ext cx="5352094" cy="158967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4608165" y="4064334"/>
            <a:ext cx="2585291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일괄 승인과 일괄 거부는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form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제출 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421" y="5327960"/>
            <a:ext cx="4926564" cy="1287953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4687968" y="5570073"/>
            <a:ext cx="2522666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개별 승인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거부는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처리 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350590" y="997057"/>
            <a:ext cx="4245208" cy="576791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00" y="1294282"/>
            <a:ext cx="3169287" cy="294688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8068777" y="4485822"/>
            <a:ext cx="309151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컨트롤러를 통해 넘어온 해당 회원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인덱스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데이터베이스에 넘길 준비를 한다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068777" y="5302233"/>
            <a:ext cx="3091510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 전에 회원에게 랜덤으로 번호를 부여해 그 값이 중복이 있는지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반복문을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돌려 데이터베이스를 확인한다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없으면 승인여부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N/Y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함께 업데이트 된다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646" y="2787218"/>
            <a:ext cx="3310610" cy="992186"/>
          </a:xfrm>
          <a:prstGeom prst="rect">
            <a:avLst/>
          </a:prstGeom>
          <a:ln>
            <a:noFill/>
          </a:ln>
        </p:spPr>
      </p:pic>
      <p:sp>
        <p:nvSpPr>
          <p:cNvPr id="99" name="오른쪽 화살표 98"/>
          <p:cNvSpPr/>
          <p:nvPr/>
        </p:nvSpPr>
        <p:spPr>
          <a:xfrm>
            <a:off x="4749481" y="2259682"/>
            <a:ext cx="3696250" cy="2041419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6090316" y="2436699"/>
            <a:ext cx="971064" cy="2775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82533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13" y="1042473"/>
            <a:ext cx="5827025" cy="3411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dirty="0" smtClean="0"/>
              <a:t>주요 기능</a:t>
            </a:r>
            <a:endParaRPr lang="ko-KR" altLang="en-US" sz="28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강의등록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56935" y="990329"/>
            <a:ext cx="4838863" cy="328624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010681" y="1224331"/>
            <a:ext cx="4331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강의등록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강의등록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현황이 보여진다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10681" y="1804677"/>
            <a:ext cx="4331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강의를 삭제할 수 있으며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등록버튼을 누르면 현황표 밑으로 감춰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놓았던 강의 등록 테이블이 생긴다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874311" y="4479940"/>
            <a:ext cx="303771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217709" y="577714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327" y="5151274"/>
            <a:ext cx="240244" cy="564384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6743836" y="4786337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등록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 flipV="1">
            <a:off x="8153124" y="5082719"/>
            <a:ext cx="114442" cy="28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122536" y="4479940"/>
            <a:ext cx="240444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234512" y="465836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JavaScript / jQuery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01117" y="4970161"/>
            <a:ext cx="205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Event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사용한 화면처리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34512" y="563226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 / SQL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401117" y="5933785"/>
            <a:ext cx="205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MVC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패턴으로 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6148048" y="2036753"/>
            <a:ext cx="1497658" cy="267946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804445" y="3295685"/>
            <a:ext cx="556737" cy="1498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961003" y="1811415"/>
            <a:ext cx="358650" cy="1480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7745081" y="4584760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삭제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 flipV="1">
            <a:off x="7688997" y="5225275"/>
            <a:ext cx="464320" cy="31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H="1" flipV="1">
            <a:off x="6350175" y="3616082"/>
            <a:ext cx="625611" cy="108238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10681" y="2877466"/>
            <a:ext cx="43313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 버튼을 누르면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강의등록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시간표 테이블로 바뀌고 시간표를 입력하고 추가 버튼을 누르면 테이블에 등록이 된다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개를 등록할 수 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02" y="4874431"/>
            <a:ext cx="4907045" cy="1399482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3893903" y="4256116"/>
            <a:ext cx="370525" cy="1871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5109846" y="5923996"/>
            <a:ext cx="450557" cy="1608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839811" y="5998266"/>
            <a:ext cx="601658" cy="2125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>
            <a:stCxn id="16" idx="2"/>
          </p:cNvCxnSpPr>
          <p:nvPr/>
        </p:nvCxnSpPr>
        <p:spPr>
          <a:xfrm flipH="1" flipV="1">
            <a:off x="3649287" y="6228008"/>
            <a:ext cx="3743881" cy="1832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 flipH="1" flipV="1">
            <a:off x="4345313" y="4412062"/>
            <a:ext cx="1905487" cy="82713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/>
          <p:cNvSpPr/>
          <p:nvPr/>
        </p:nvSpPr>
        <p:spPr>
          <a:xfrm>
            <a:off x="6103888" y="5271044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다음버튼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6416377" y="5786875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버튼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7350862" y="5997593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등록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81" name="직선 화살표 연결선 80"/>
          <p:cNvCxnSpPr/>
          <p:nvPr/>
        </p:nvCxnSpPr>
        <p:spPr>
          <a:xfrm flipH="1" flipV="1">
            <a:off x="7238012" y="5434287"/>
            <a:ext cx="906803" cy="18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H="1">
            <a:off x="7385821" y="5739465"/>
            <a:ext cx="555470" cy="16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>
            <a:off x="8040291" y="5819727"/>
            <a:ext cx="153400" cy="164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H="1">
            <a:off x="5656425" y="5994957"/>
            <a:ext cx="663228" cy="2061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49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dirty="0" smtClean="0"/>
              <a:t>주요 기능</a:t>
            </a:r>
            <a:endParaRPr lang="ko-KR" altLang="en-US" sz="28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강의등록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6" y="1105361"/>
            <a:ext cx="3664032" cy="31341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60081" y="1523354"/>
            <a:ext cx="255579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다음 버튼을 눌렀을 시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시간표 테이블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중복값을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최대한 없애기 위해 필수 요소의 항목을 입력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2" y="4500129"/>
            <a:ext cx="3003283" cy="7920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61195" y="5292204"/>
            <a:ext cx="2250532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이전 버튼을 눌렀을 시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시간표 테이블을 빈 값으로 만들어 중복된 값으로 꼬이지 않게 방지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771" y="1110807"/>
            <a:ext cx="5608225" cy="2487087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01170" y="1084553"/>
            <a:ext cx="5206948" cy="321508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6097675" y="1070760"/>
            <a:ext cx="5667139" cy="550484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804" y="3746734"/>
            <a:ext cx="5123006" cy="241786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613194" y="3707028"/>
            <a:ext cx="2977616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전공을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선택시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교수번호들을  데이터를 가져와 옵션 값에 넣어준다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500683" y="5899650"/>
            <a:ext cx="3058313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교수번호에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해당하는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교수이름을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자동선택하는 함수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99692" y="4400873"/>
            <a:ext cx="2773538" cy="210760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520618" y="4476516"/>
            <a:ext cx="2994482" cy="2208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379" y="4441967"/>
            <a:ext cx="2861664" cy="102740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379" y="5469370"/>
            <a:ext cx="2861664" cy="1075192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514208" y="4482187"/>
            <a:ext cx="3000892" cy="212796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 rot="9940498">
            <a:off x="6244297" y="5295857"/>
            <a:ext cx="554427" cy="277928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32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dirty="0" smtClean="0"/>
              <a:t>주요 기능</a:t>
            </a:r>
            <a:endParaRPr lang="ko-KR" altLang="en-US" sz="28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강의등록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3536" y="1078838"/>
            <a:ext cx="5575699" cy="550484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04" y="1168766"/>
            <a:ext cx="2804730" cy="2662493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04" y="3792312"/>
            <a:ext cx="2894936" cy="26688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810471" y="1290616"/>
            <a:ext cx="2397127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차적으로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 시간표 테이블에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등록시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값이 없거나 같은 행에 중복된 값을 걸러내는 기능의 함수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3374933" y="2607373"/>
            <a:ext cx="4233187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 COUNT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(*) AS </a:t>
            </a:r>
            <a:r>
              <a:rPr lang="en-US" altLang="ko-KR" sz="12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  <a:endParaRPr lang="en-US" altLang="ko-KR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course a</a:t>
            </a:r>
            <a:endParaRPr lang="en-US" altLang="ko-KR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JOIN 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coursetime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 ON 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a.cidx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b.cidx</a:t>
            </a:r>
            <a:endParaRPr lang="en-US" altLang="ko-KR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JOIN 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 c ON 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c.pidx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a.pidx</a:t>
            </a:r>
            <a:endParaRPr lang="en-US" altLang="ko-KR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((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REPLACE(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ct_room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' ', '') = REPLACE(?,' ','') OR </a:t>
            </a:r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(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c_major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? AND 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c_grade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?) OR 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p_no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?)</a:t>
            </a:r>
            <a:endParaRPr lang="en-US" altLang="ko-KR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AND 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ct_week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ko-KR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AND 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pe_period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ko-KR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ct_semester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ko-KR" sz="12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ko-KR" sz="12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ct_year</a:t>
            </a:r>
            <a:r>
              <a:rPr lang="en-US" altLang="ko-KR" sz="12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ko-KR" sz="1200" kern="1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58833" y="4905505"/>
            <a:ext cx="3665386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차적으로 강의 시간표에 추가 버튼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클릭시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등록된 중복 값을 걸러내는 쿼리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27" y="1040771"/>
            <a:ext cx="3868115" cy="21616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9241921" y="1234294"/>
            <a:ext cx="2701923" cy="101566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결과적으로 중복된 것이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단 하나 라도 없으면 시간표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테이블에 배열로 된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데이터들을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JSON.stringify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form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제출시 같이 추가하여 제출한다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684" y="3390706"/>
            <a:ext cx="4073700" cy="23483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9284542" y="5445483"/>
            <a:ext cx="2728406" cy="101566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Controlloer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직렬화된 테이블 시간표로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파싱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20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역직렬하여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값들을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Vo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담는다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1200" dirty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값들을 가지고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DAO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가서</a:t>
            </a:r>
            <a:r>
              <a:rPr lang="en-US" altLang="ko-KR" sz="120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베이스에 집어 넣는다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394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3" y="1070003"/>
            <a:ext cx="5929419" cy="3458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dirty="0" smtClean="0"/>
              <a:t>주요 기능</a:t>
            </a:r>
            <a:endParaRPr lang="ko-KR" altLang="en-US" sz="28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수강등록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56935" y="990329"/>
            <a:ext cx="4838863" cy="567997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028548" y="1616680"/>
            <a:ext cx="4331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수강등록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수강등록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현황을 보여준다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기존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강의등록을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가져오는 쿼리와 같다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24956" y="2692079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이름을 클릭하면 해당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수강해야할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/>
            </a:r>
            <a:b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학생들 목록이 뜬다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41806" y="4739020"/>
            <a:ext cx="303771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48486" y="5877628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관리자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59" y="5261226"/>
            <a:ext cx="240244" cy="564384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2060704" y="5504108"/>
            <a:ext cx="1124807" cy="5222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수강해야할</a:t>
            </a:r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학생들 목록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1481318" y="5261227"/>
            <a:ext cx="426910" cy="26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4200016" y="4739020"/>
            <a:ext cx="240444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311992" y="49174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JavaScript / jQuery</a:t>
            </a:r>
            <a:endParaRPr lang="ko-KR" altLang="en-US" sz="1400" dirty="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78597" y="5229241"/>
            <a:ext cx="205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Event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사용한 화면처리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1992" y="58913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 / SQL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78597" y="6192865"/>
            <a:ext cx="205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MVC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패턴으로 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 flipV="1">
            <a:off x="2736092" y="4257632"/>
            <a:ext cx="3280453" cy="212371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327899" y="2471755"/>
            <a:ext cx="646906" cy="1592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20187" y="4874273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수강 선택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3" name="직선 화살표 연결선 32"/>
          <p:cNvCxnSpPr>
            <a:endCxn id="18" idx="2"/>
          </p:cNvCxnSpPr>
          <p:nvPr/>
        </p:nvCxnSpPr>
        <p:spPr>
          <a:xfrm>
            <a:off x="1635220" y="5654663"/>
            <a:ext cx="425484" cy="110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2811365" y="4371976"/>
            <a:ext cx="216459" cy="110964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24956" y="3611301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학생들의 학과의 </a:t>
            </a:r>
            <a:r>
              <a:rPr lang="ko-KR" altLang="en-US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강의로서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등록 가능한 버튼만 있다</a:t>
            </a:r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949754" y="3611301"/>
            <a:ext cx="370525" cy="1871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6087912" y="3979322"/>
            <a:ext cx="370525" cy="1871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622103" y="6135159"/>
            <a:ext cx="1044897" cy="49236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수강 등록</a:t>
            </a:r>
            <a:endParaRPr lang="ko-KR" altLang="en-US" sz="900" dirty="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 flipV="1">
            <a:off x="2457872" y="2745368"/>
            <a:ext cx="353493" cy="210641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1887920" y="3934466"/>
            <a:ext cx="241876" cy="21107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54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49" y="4367898"/>
            <a:ext cx="5200103" cy="2184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dirty="0" smtClean="0"/>
              <a:t>주요 기능</a:t>
            </a:r>
            <a:endParaRPr lang="ko-KR" altLang="en-US" sz="2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수강등록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56935" y="990329"/>
            <a:ext cx="4838863" cy="567997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49" y="1069099"/>
            <a:ext cx="4773649" cy="310666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061310" y="1213738"/>
            <a:ext cx="2397127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 이름 클릭 이벤트로 발생시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 인원 데이터를 가져오는 위해 필수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value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값들을 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보낸다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93149" y="993085"/>
            <a:ext cx="5966731" cy="567722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061310" y="4396413"/>
            <a:ext cx="2477055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데이터를 테이블을 만들어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DIV </a:t>
            </a:r>
            <a:r>
              <a:rPr lang="en-US" altLang="ko-KR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tbody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부분에 입력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1310" y="5905892"/>
            <a:ext cx="239712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숨겨 놓았던 학생들 리스트는 테이블은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show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바꿔준다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/>
          <a:srcRect r="4286" b="23092"/>
          <a:stretch/>
        </p:blipFill>
        <p:spPr>
          <a:xfrm>
            <a:off x="6855271" y="1161256"/>
            <a:ext cx="4563675" cy="265043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/>
          <a:srcRect r="5684" b="13435"/>
          <a:stretch/>
        </p:blipFill>
        <p:spPr>
          <a:xfrm>
            <a:off x="6855271" y="4441009"/>
            <a:ext cx="4230209" cy="147689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21794" y="3934749"/>
            <a:ext cx="2158081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일괄처리 하기 위한 클릭 이벤트와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70930" y="6039338"/>
            <a:ext cx="1748016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개별 등록 클릭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이벤트와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8111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dirty="0" smtClean="0"/>
              <a:t>주요 기능</a:t>
            </a:r>
            <a:endParaRPr lang="ko-KR" altLang="en-US" sz="28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수강등록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95" y="1199402"/>
            <a:ext cx="3300100" cy="33103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92586" y="3905880"/>
            <a:ext cx="2397127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베이스에서 리스트를 가져올 때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DAO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모습이다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135" y="1031855"/>
            <a:ext cx="4561243" cy="27008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93149" y="1018910"/>
            <a:ext cx="3235146" cy="542761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007407" y="1018909"/>
            <a:ext cx="7018733" cy="404077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24575" y="4841657"/>
            <a:ext cx="239712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대부분의 많은 데이터 값들은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파싱하여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리스트에 넣는다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4556" y="5606479"/>
            <a:ext cx="943907" cy="2775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3391" y="4615391"/>
            <a:ext cx="514850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DAO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885" y="2586744"/>
            <a:ext cx="4854648" cy="36921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9445228" y="5283589"/>
            <a:ext cx="2397127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일괄 처리 등록할 때 트랜잭션을 사용한다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396916" y="5830663"/>
            <a:ext cx="511148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33626" y="3285583"/>
            <a:ext cx="1362480" cy="211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17326" y="6107662"/>
            <a:ext cx="931145" cy="2237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200" b="1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259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EEE7B8-078F-4A4A-DF38-2B62D6C0CF34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9F4C17-EC0A-4084-97C4-0C1FF6785B5B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064372-4980-00DA-C83C-D86D0D130252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/>
              <a:t>프로젝트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33FCFE-AECA-1E38-B9EF-1058476AFFD0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35D29A-421B-E132-57F5-D12CC9111D79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827B0A-5D80-B292-70AC-EB97DEB8EB47}"/>
              </a:ext>
            </a:extLst>
          </p:cNvPr>
          <p:cNvGrpSpPr/>
          <p:nvPr/>
        </p:nvGrpSpPr>
        <p:grpSpPr>
          <a:xfrm>
            <a:off x="1590783" y="3048707"/>
            <a:ext cx="9735308" cy="1187900"/>
            <a:chOff x="1244567" y="1269280"/>
            <a:chExt cx="9735308" cy="118790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71101EC-4235-00AB-498C-BF93BC8F9198}"/>
                </a:ext>
              </a:extLst>
            </p:cNvPr>
            <p:cNvGrpSpPr/>
            <p:nvPr/>
          </p:nvGrpSpPr>
          <p:grpSpPr>
            <a:xfrm>
              <a:off x="1244567" y="1269280"/>
              <a:ext cx="9735308" cy="1187900"/>
              <a:chOff x="1244567" y="1269280"/>
              <a:chExt cx="9735308" cy="1187900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077793" y="1269280"/>
                <a:ext cx="69020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Times New Roman" panose="02020603050405020304" pitchFamily="18" charset="0"/>
                  </a:rPr>
                  <a:t>MVC </a:t>
                </a:r>
                <a:r>
                  <a:rPr lang="ko-KR" altLang="ko-KR" sz="280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Times New Roman" panose="02020603050405020304" pitchFamily="18" charset="0"/>
                  </a:rPr>
                  <a:t>패턴을 활용한 학사 출결 관리 시스템 </a:t>
                </a:r>
                <a:endParaRPr lang="ko-KR" altLang="en-US" sz="28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E613D86-4DF8-6F4D-14F4-B3373708DC3E}"/>
                  </a:ext>
                </a:extLst>
              </p:cNvPr>
              <p:cNvSpPr txBox="1"/>
              <p:nvPr/>
            </p:nvSpPr>
            <p:spPr>
              <a:xfrm>
                <a:off x="2358654" y="1269280"/>
                <a:ext cx="14394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>
                    <a:solidFill>
                      <a:schemeClr val="bg2">
                        <a:lumMod val="7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Project</a:t>
                </a:r>
                <a:endParaRPr lang="ko-KR" altLang="en-US" sz="2800">
                  <a:solidFill>
                    <a:schemeClr val="bg2">
                      <a:lumMod val="7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4077793" y="1933960"/>
                <a:ext cx="1947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>
                    <a:solidFill>
                      <a:srgbClr val="0000F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Times New Roman" panose="02020603050405020304" pitchFamily="18" charset="0"/>
                  </a:rPr>
                  <a:t>Ezen_Univ</a:t>
                </a:r>
                <a:endParaRPr lang="ko-KR" altLang="en-US" sz="28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5D4A18-A52F-95AA-AC59-40B6C69FDF83}"/>
                  </a:ext>
                </a:extLst>
              </p:cNvPr>
              <p:cNvSpPr txBox="1"/>
              <p:nvPr/>
            </p:nvSpPr>
            <p:spPr>
              <a:xfrm>
                <a:off x="1244567" y="1933911"/>
                <a:ext cx="25535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>
                    <a:solidFill>
                      <a:schemeClr val="bg2">
                        <a:lumMod val="75000"/>
                      </a:schemeClr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Project Name</a:t>
                </a:r>
                <a:endParaRPr lang="ko-KR" altLang="en-US" sz="2800">
                  <a:solidFill>
                    <a:schemeClr val="bg2">
                      <a:lumMod val="75000"/>
                    </a:scheme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</p:grp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E226C03-A409-CF0F-8274-D97CDB16DB39}"/>
                </a:ext>
              </a:extLst>
            </p:cNvPr>
            <p:cNvCxnSpPr>
              <a:cxnSpLocks/>
            </p:cNvCxnSpPr>
            <p:nvPr/>
          </p:nvCxnSpPr>
          <p:spPr>
            <a:xfrm>
              <a:off x="3925623" y="1363785"/>
              <a:ext cx="0" cy="998318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480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6" y="990330"/>
            <a:ext cx="5862653" cy="364471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 조회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56935" y="990329"/>
            <a:ext cx="4838863" cy="567997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28548" y="1616680"/>
            <a:ext cx="433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출석현황 조회 클릭시 강의목록 출력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28548" y="2219997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목록에 출석률도 함께 출력된다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(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출석률은 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(100 – 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결석률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계산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10681" y="3100313"/>
            <a:ext cx="4331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조회하고자 하는 강의 클릭시 하단에 전체 출결 상황이 출력되고 아직 출결 이 이루어지지 않은 수업은 빈칸으로 처리된다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41806" y="4739020"/>
            <a:ext cx="303771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48486" y="5877628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교수</a:t>
            </a:r>
            <a:endParaRPr lang="ko-KR" altLang="en-US" sz="11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59" y="5261226"/>
            <a:ext cx="240244" cy="564384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987874" y="4971922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선택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008691" y="5778335"/>
            <a:ext cx="1259208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 보기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1481318" y="5261227"/>
            <a:ext cx="426910" cy="26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1455694" y="5695849"/>
            <a:ext cx="426910" cy="26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2460502" y="2133618"/>
            <a:ext cx="802938" cy="283830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3159580" y="4272818"/>
            <a:ext cx="156976" cy="159704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200016" y="4739020"/>
            <a:ext cx="240444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311992" y="49174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JavaScript / jQuery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78597" y="5229241"/>
            <a:ext cx="205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Event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사용한 화면처리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11992" y="58913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 / SQL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78597" y="6192865"/>
            <a:ext cx="205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MVC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패턴으로 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24956" y="4534627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Ajax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새로고침 없이 하단</a:t>
            </a:r>
            <a:r>
              <a:rPr lang="en-US" altLang="ko-KR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출결현황이 출력될 수 있도록 한다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744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 조회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출결표 상단 출결시간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일자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교시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출력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838" y="2483960"/>
            <a:ext cx="5763117" cy="29257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38" y="1576659"/>
            <a:ext cx="3941073" cy="6759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48403" y="1393742"/>
            <a:ext cx="4838700" cy="225504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date_format((case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when  ct.ct_week='</a:t>
            </a:r>
            <a:r>
              <a:rPr lang="ko-K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then date_add(w.w_start, interval 0 day)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when  ct.ct_week='</a:t>
            </a:r>
            <a:r>
              <a:rPr lang="ko-K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then date_add(w.w_start, interval 1 day)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when  ct.ct_week='</a:t>
            </a:r>
            <a:r>
              <a:rPr lang="ko-K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then date_add(w.w_start, interval 2 day)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when  ct.ct_week='</a:t>
            </a:r>
            <a:r>
              <a:rPr lang="ko-K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then date_add(w.w_start, interval 3 day)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when  ct.ct_week='</a:t>
            </a:r>
            <a:r>
              <a:rPr lang="ko-K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금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 then date_add(w.w_start, interval 4 day)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end),'%m.%d') as wk, ct.ct_week, ct.pe_period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weektb w, coursetime ct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ct.cidx=? and w.startyear=? and w.starttm=?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 1, 3</a:t>
            </a:r>
            <a:endParaRPr lang="ko-KR" altLang="ko-KR" sz="1200" kern="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96166" y="5416062"/>
            <a:ext cx="4637346" cy="95410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년도</a:t>
            </a:r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강의의 모든 날짜 출력</a:t>
            </a:r>
            <a:endParaRPr lang="en-US" altLang="ko-KR" sz="14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 CourseTime</a:t>
            </a:r>
            <a:r>
              <a:rPr lang="ko-KR" altLang="en-US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요일과 </a:t>
            </a:r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Weektb</a:t>
            </a:r>
            <a:r>
              <a:rPr lang="ko-KR" altLang="en-US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주차를 이용하여 </a:t>
            </a:r>
            <a:endParaRPr lang="en-US" altLang="ko-KR" sz="14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40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</a:t>
            </a:r>
            <a:r>
              <a:rPr lang="ko-KR" altLang="en-US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날짜 계산</a:t>
            </a:r>
            <a:endParaRPr lang="en-US" altLang="ko-KR" sz="14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239" y="5374229"/>
            <a:ext cx="1970508" cy="1180955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580239" y="6025687"/>
            <a:ext cx="1432468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257" y="5409669"/>
            <a:ext cx="1870891" cy="946116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>
            <a:off x="1452257" y="4551418"/>
            <a:ext cx="100218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565493" y="4395599"/>
            <a:ext cx="4082910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출결시간 출력 후에 학생목록 출력 함수 실행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 flipV="1">
            <a:off x="8788400" y="3860801"/>
            <a:ext cx="0" cy="142239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 조회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5011" y="1078838"/>
            <a:ext cx="5173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출결표 왼쪽 학생목록 출력 및 각 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td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id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부여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665" y="4974525"/>
            <a:ext cx="1399238" cy="150473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760328" y="990329"/>
            <a:ext cx="10834159" cy="577701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9" y="1417392"/>
            <a:ext cx="540782" cy="32690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94" y="1540503"/>
            <a:ext cx="4513954" cy="314594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567113" y="2724150"/>
            <a:ext cx="3949768" cy="1161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648812" y="2804624"/>
            <a:ext cx="47147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567113" y="2947330"/>
            <a:ext cx="3185862" cy="7940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1659405" y="3716649"/>
            <a:ext cx="20299" cy="109290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313142" y="1526582"/>
            <a:ext cx="2896185" cy="127804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s.s_name, s.s_no, c.c_totaltime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courselist cl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student s on cl.sidx=s.sidx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course c on cl.cidx = c.cidx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cl.cidx=1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s.s_name, s.s_no order by 2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406229" y="4185802"/>
            <a:ext cx="100218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19465" y="4029983"/>
            <a:ext cx="3653894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목록출력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id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부여된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td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 후 각 출결상태 호출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13480" y="2913417"/>
            <a:ext cx="3041876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과목을 수강하는 학생 목록 출력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92805" y="5265228"/>
            <a:ext cx="7931760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이전에 출결시간이 출력된 테이블 하단에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200" b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학번</a:t>
            </a:r>
            <a:r>
              <a:rPr lang="en-US" altLang="ko-KR" sz="1200" b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_</a:t>
            </a:r>
            <a:r>
              <a:rPr lang="ko-KR" altLang="en-US" sz="1200" b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날짜</a:t>
            </a:r>
            <a:r>
              <a:rPr lang="en-US" altLang="ko-KR" sz="1200" b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_</a:t>
            </a:r>
            <a:r>
              <a:rPr lang="ko-KR" altLang="en-US" sz="1200" b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교시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이루어진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 부여된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td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append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해준다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방금 불러온 학번과 이전에 생성된 시간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td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</a:t>
            </a:r>
            <a:r>
              <a:rPr lang="en-US" altLang="ko-KR" sz="1200" b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text( )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이용해서 날짜와 교시 정보를 얻는다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반복문 조건은 각 강의시간의 </a:t>
            </a:r>
            <a:r>
              <a:rPr lang="en-US" altLang="ko-KR" sz="1200" b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totaltime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한학기 총 강의시간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만큼 하도록 한다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825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 조회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5011" y="1078838"/>
            <a:ext cx="5173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출결상태 칸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(td)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정보 입력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0328" y="990329"/>
            <a:ext cx="10834159" cy="577701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74" y="1540503"/>
            <a:ext cx="4043835" cy="29632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036" y="4770517"/>
            <a:ext cx="3146583" cy="170073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452257" y="2609850"/>
            <a:ext cx="3043543" cy="3333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255" y="1451992"/>
            <a:ext cx="5202325" cy="34848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603593" y="1498434"/>
            <a:ext cx="3747174" cy="1475660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ko-KR" altLang="en-US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s.s_no, a.a_date, a.a_start, ec.e_attendance</a:t>
            </a: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ko-KR" altLang="en-US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eachcheck ec</a:t>
            </a:r>
          </a:p>
          <a:p>
            <a:pPr>
              <a:lnSpc>
                <a:spcPct val="107000"/>
              </a:lnSpc>
            </a:pPr>
            <a:r>
              <a:rPr lang="ko-KR" altLang="en-US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attendance a on a.aidx = ec.aidx</a:t>
            </a:r>
          </a:p>
          <a:p>
            <a:pPr>
              <a:lnSpc>
                <a:spcPct val="107000"/>
              </a:lnSpc>
            </a:pPr>
            <a:r>
              <a:rPr lang="ko-KR" altLang="en-US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courselist cl on cl.clidx = a.clidx</a:t>
            </a:r>
          </a:p>
          <a:p>
            <a:pPr>
              <a:lnSpc>
                <a:spcPct val="107000"/>
              </a:lnSpc>
            </a:pPr>
            <a:r>
              <a:rPr lang="ko-KR" altLang="en-US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course c on cl.cidx = c.cidx</a:t>
            </a:r>
          </a:p>
          <a:p>
            <a:pPr>
              <a:lnSpc>
                <a:spcPct val="107000"/>
              </a:lnSpc>
            </a:pPr>
            <a:r>
              <a:rPr lang="ko-KR" altLang="en-US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student s on s.sidx = cl.sidx</a:t>
            </a:r>
          </a:p>
          <a:p>
            <a:pPr>
              <a:lnSpc>
                <a:spcPct val="107000"/>
              </a:lnSpc>
            </a:pPr>
            <a:r>
              <a:rPr lang="ko-KR" altLang="en-US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c.cidx=?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275480" y="1437067"/>
            <a:ext cx="0" cy="3514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42660" y="1112696"/>
            <a:ext cx="133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sz="160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603593" y="3113615"/>
            <a:ext cx="3891243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과목의 출결상황과 학번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날짜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교시를 불러온 후에 컨트롤러에서 원하는 형태로 다듬어서 보낸다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a_start(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출석테이블에서의 시작 시간이 저장된 컬럼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이용해서 해당 교시를 정해준다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4696312" y="2776049"/>
            <a:ext cx="471472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1583539" y="2943225"/>
            <a:ext cx="0" cy="173450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637077" y="2949984"/>
            <a:ext cx="1963374" cy="5456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603478" y="3543479"/>
            <a:ext cx="2224072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출결 상태에 따른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css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25287" y="5537122"/>
            <a:ext cx="435424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td_id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변수에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“#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학번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_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날짜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_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교시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“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대입한 후에 해당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가지고있는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td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attend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값이 입력되도록 한다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094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출석관리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56935" y="990329"/>
            <a:ext cx="4838863" cy="567997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43879" y="1635677"/>
            <a:ext cx="4490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선택시 해당 강의의 한 학기 수업 일자를 하단에 전부 출력하고 각 수업의 출석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조퇴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지각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결석 카운팅과 출결 버튼이 출력된다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3879" y="3177494"/>
            <a:ext cx="4490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출석처리가 완료된 수업은 출결조회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출석처리가 완료되지 않은 수업은 출결처리 버튼으로 생성된다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43879" y="4442312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출결처리 화면으로 이동 후 학생별 출결 현황을 선택하여 저장할 수 있다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741806" y="4534628"/>
            <a:ext cx="3037713" cy="213568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948486" y="5877628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교수</a:t>
            </a:r>
            <a:endParaRPr lang="ko-KR" altLang="en-US" sz="11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59" y="5261226"/>
            <a:ext cx="240244" cy="564384"/>
          </a:xfrm>
          <a:prstGeom prst="rect">
            <a:avLst/>
          </a:prstGeom>
        </p:spPr>
      </p:pic>
      <p:sp>
        <p:nvSpPr>
          <p:cNvPr id="45" name="타원 44"/>
          <p:cNvSpPr/>
          <p:nvPr/>
        </p:nvSpPr>
        <p:spPr>
          <a:xfrm>
            <a:off x="1964159" y="4683779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선택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973610" y="5191372"/>
            <a:ext cx="1259208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출결처리 화면 이동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V="1">
            <a:off x="1400492" y="5060718"/>
            <a:ext cx="426910" cy="26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V="1">
            <a:off x="1391696" y="5460073"/>
            <a:ext cx="512403" cy="88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4200016" y="4534628"/>
            <a:ext cx="2404443" cy="213567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311992" y="4844621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JavaScript / jQuery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78597" y="5156413"/>
            <a:ext cx="205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Event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사용한 화면처리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311992" y="5818521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 / SQL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478597" y="6120037"/>
            <a:ext cx="205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MVC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패턴으로 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943879" y="5430131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저장 버튼 클릭시 입력된 출결구분을 배열로 보내서 처리한다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76" y="1248783"/>
            <a:ext cx="6242160" cy="14724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69" y="2899627"/>
            <a:ext cx="6241067" cy="155011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56" name="직선 화살표 연결선 55"/>
          <p:cNvCxnSpPr/>
          <p:nvPr/>
        </p:nvCxnSpPr>
        <p:spPr>
          <a:xfrm flipV="1">
            <a:off x="2260662" y="1901629"/>
            <a:ext cx="0" cy="278215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/>
          <p:cNvSpPr/>
          <p:nvPr/>
        </p:nvSpPr>
        <p:spPr>
          <a:xfrm>
            <a:off x="2210384" y="5684531"/>
            <a:ext cx="12951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개인별 출결 선택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1424336" y="5843012"/>
            <a:ext cx="633572" cy="4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46" idx="7"/>
          </p:cNvCxnSpPr>
          <p:nvPr/>
        </p:nvCxnSpPr>
        <p:spPr>
          <a:xfrm flipV="1">
            <a:off x="3048411" y="2219999"/>
            <a:ext cx="3000580" cy="303328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8" idx="7"/>
          </p:cNvCxnSpPr>
          <p:nvPr/>
        </p:nvCxnSpPr>
        <p:spPr>
          <a:xfrm flipV="1">
            <a:off x="3315870" y="3955453"/>
            <a:ext cx="1579811" cy="17909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/>
          <p:cNvSpPr/>
          <p:nvPr/>
        </p:nvSpPr>
        <p:spPr>
          <a:xfrm>
            <a:off x="2201217" y="6231599"/>
            <a:ext cx="941271" cy="3651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출결처리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1481173" y="6127669"/>
            <a:ext cx="638845" cy="21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3135260" y="3488374"/>
            <a:ext cx="3323177" cy="290699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27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출석관리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선택시 해당강의의 전체 수업일자 출력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74" y="1443996"/>
            <a:ext cx="4961794" cy="21461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93" y="1117694"/>
            <a:ext cx="5199487" cy="5472734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082381" y="6394450"/>
            <a:ext cx="1892606" cy="1959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8069916" y="6313429"/>
            <a:ext cx="2654649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Stored Procedure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 후 호출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74" y="3624738"/>
            <a:ext cx="4972719" cy="290727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162631" y="2870686"/>
            <a:ext cx="3800939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&lt;select&gt;</a:t>
            </a:r>
            <a:r>
              <a:rPr lang="ko-KR" altLang="en-US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</a:t>
            </a:r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change </a:t>
            </a:r>
            <a:r>
              <a:rPr lang="ko-KR" altLang="en-US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이벤트가 일어날 때 마다 </a:t>
            </a:r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하단에 수업일자 테이블 생성</a:t>
            </a:r>
            <a:endParaRPr lang="ko-KR" altLang="en-US" sz="140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H="1" flipV="1">
            <a:off x="1828801" y="1813561"/>
            <a:ext cx="518159" cy="105712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>
            <a:off x="2400300" y="3393906"/>
            <a:ext cx="982847" cy="33989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30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출석관리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출결구분 입력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4" y="1540503"/>
            <a:ext cx="4834857" cy="149797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3281961" y="2285999"/>
            <a:ext cx="1871063" cy="7524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5" y="3148772"/>
            <a:ext cx="2998491" cy="3197187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5" name="직선 화살표 연결선 24"/>
          <p:cNvCxnSpPr/>
          <p:nvPr/>
        </p:nvCxnSpPr>
        <p:spPr>
          <a:xfrm flipV="1">
            <a:off x="3428661" y="2047875"/>
            <a:ext cx="1629114" cy="110089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4354"/>
          <a:stretch/>
        </p:blipFill>
        <p:spPr>
          <a:xfrm>
            <a:off x="6010168" y="1162173"/>
            <a:ext cx="3326484" cy="250877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3317949" y="4511974"/>
            <a:ext cx="1642803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전체출석 클릭시 전체 출결구분 및 처리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출석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＇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변경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3" name="직선 화살표 연결선 32"/>
          <p:cNvCxnSpPr>
            <a:endCxn id="17" idx="1"/>
          </p:cNvCxnSpPr>
          <p:nvPr/>
        </p:nvCxnSpPr>
        <p:spPr>
          <a:xfrm flipV="1">
            <a:off x="5153024" y="2416561"/>
            <a:ext cx="857144" cy="34391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53011" y="1861750"/>
            <a:ext cx="1720171" cy="64633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 로드 시 체크된 상태를 감지하여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CSS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53011" y="1275068"/>
            <a:ext cx="1921090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처리된 출결을 조회할 때 저장된 값에 따른 버튼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css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857" y="3775731"/>
            <a:ext cx="3512436" cy="2751292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39" name="직선 화살표 연결선 38"/>
          <p:cNvCxnSpPr/>
          <p:nvPr/>
        </p:nvCxnSpPr>
        <p:spPr>
          <a:xfrm>
            <a:off x="4426615" y="3038474"/>
            <a:ext cx="844242" cy="73725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850472" y="4894404"/>
            <a:ext cx="2627153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출결처리 버튼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라디오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체크 상태가 변경될 때의 이벤트 핸들러 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4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출석관리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출결처리 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(jsp)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154" y="1540503"/>
            <a:ext cx="4834857" cy="149797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54" y="3122730"/>
            <a:ext cx="3439096" cy="33984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247775" y="4695824"/>
            <a:ext cx="2905125" cy="18599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220079" y="5716701"/>
            <a:ext cx="4085321" cy="83099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라이브러리를 사용하여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JSONObject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객체를 생성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28600" indent="-228600">
              <a:buAutoNum type="arabicPeriod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테이블 왼쪽의 체크박스가 체크된 목록들의 정보를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jsonArray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push</a:t>
            </a:r>
          </a:p>
          <a:p>
            <a:pPr marL="228600" indent="-228600">
              <a:buAutoNum type="arabicPeriod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배열을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형식으로 변환하여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arrays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변수에 입력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994" y="1618290"/>
            <a:ext cx="5043432" cy="323957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52361" y="463728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endParaRPr lang="ko-KR" altLang="en-US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72866" y="154045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endParaRPr lang="ko-KR" altLang="en-US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4152900" y="4905375"/>
            <a:ext cx="487447" cy="72707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33719" y="2222923"/>
            <a:ext cx="290098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출결처리에 필요한 정보들을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전달 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7512682" y="2361422"/>
            <a:ext cx="521037" cy="13850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017642" y="3885426"/>
            <a:ext cx="1835929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처리 후 페이지 이동 처리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3196013" y="2114550"/>
            <a:ext cx="2290387" cy="120015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692413" y="3245153"/>
            <a:ext cx="1204431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저장 버튼 클릭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9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출석관리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출결처리 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(controller)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07" y="1478948"/>
            <a:ext cx="3778442" cy="50144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5455450" y="3043641"/>
            <a:ext cx="5772151" cy="188506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전달받은 파라미터 중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array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제외한 기본 출석 정보들은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AttendanceVo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입력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String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타입으로 받은 배열을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JSONArray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 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array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담긴 값을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담기 위한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ArrayList&lt;EachCheckVo&gt; list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array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크기만큼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for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 안에서 각 값을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EachEheckVo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담은 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add</a:t>
            </a:r>
          </a:p>
          <a:p>
            <a:pPr marL="228600" indent="-228600">
              <a:lnSpc>
                <a:spcPct val="200000"/>
              </a:lnSpc>
              <a:buAutoNum type="arabicPeriod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출결일자 정보가 담긴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av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학생출결 정보가 담긴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Dao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전달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33270" y="1456248"/>
            <a:ext cx="3639121" cy="19822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612382" y="2183467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endParaRPr lang="ko-KR" altLang="en-US" sz="140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33269" y="3461226"/>
            <a:ext cx="3639121" cy="12727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4612382" y="401048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endParaRPr lang="ko-KR" altLang="en-US" sz="140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105280" y="4788694"/>
            <a:ext cx="2755106" cy="1357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843216" y="4702671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endParaRPr lang="ko-KR" altLang="en-US" sz="140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105280" y="4929484"/>
            <a:ext cx="3797168" cy="1196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846350" y="537409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endParaRPr lang="ko-KR" altLang="en-US" sz="140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05280" y="6161078"/>
            <a:ext cx="2479356" cy="3323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567466" y="6181490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5</a:t>
            </a:r>
            <a:endParaRPr lang="ko-KR" altLang="en-US" sz="140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08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출석관리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출결처리 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(Dao &amp; Query)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91130" y="1200126"/>
            <a:ext cx="4675530" cy="127804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count(*) cnt, a.aidx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eachcheck ec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attendance a on ec.aidx = a.aidx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coursetime ct on a.ctidx=ct.ctidx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a.cidx=? and a.a_date=? and ct.pe_period=? and ec.clidx=?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by a.aidx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15251" y="1313795"/>
            <a:ext cx="3527056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출석일자에 대해서 학생별로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clidx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조회하여 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데이터가 없으면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insert,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있으면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update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실행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694" b="798"/>
          <a:stretch/>
        </p:blipFill>
        <p:spPr>
          <a:xfrm>
            <a:off x="1048373" y="1524000"/>
            <a:ext cx="3164135" cy="482346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750821" y="1606926"/>
            <a:ext cx="533400" cy="168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9" idx="3"/>
          </p:cNvCxnSpPr>
          <p:nvPr/>
        </p:nvCxnSpPr>
        <p:spPr>
          <a:xfrm flipV="1">
            <a:off x="3284221" y="1606927"/>
            <a:ext cx="1206909" cy="8426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260770" y="3001386"/>
            <a:ext cx="2800689" cy="250025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28160" y="3001386"/>
            <a:ext cx="6096000" cy="48756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into attendance(ctidx, a_date, a_start, a_end, a_skipyn, clidx, cidx, widx)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values(?,?,?,?, 'N', ?, ?, ?)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948082" y="3090155"/>
            <a:ext cx="572358" cy="1626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3520440" y="3090155"/>
            <a:ext cx="807720" cy="5314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89067" y="3326696"/>
            <a:ext cx="3527056" cy="27699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출석정보가 담긴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attendance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데이터 입력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328160" y="3768706"/>
            <a:ext cx="3188693" cy="28995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max(aidx) as maxval from attendance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28160" y="4139923"/>
            <a:ext cx="4418125" cy="28995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eachcheck(clidx, aidx, e_attendance)values(?, ?,?)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16853" y="3704897"/>
            <a:ext cx="3325454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방금 입력된 데이터의 인덱스 조회 후 그 인덱스 값을 포함한 출석정보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eachcheck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입력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948082" y="4170167"/>
            <a:ext cx="480918" cy="16561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>
            <a:endCxn id="21" idx="1"/>
          </p:cNvCxnSpPr>
          <p:nvPr/>
        </p:nvCxnSpPr>
        <p:spPr>
          <a:xfrm flipV="1">
            <a:off x="3428661" y="3913682"/>
            <a:ext cx="899499" cy="30828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2974322" y="4929798"/>
            <a:ext cx="599457" cy="1629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/>
          <p:cNvCxnSpPr>
            <a:endCxn id="23" idx="1"/>
          </p:cNvCxnSpPr>
          <p:nvPr/>
        </p:nvCxnSpPr>
        <p:spPr>
          <a:xfrm flipV="1">
            <a:off x="3592150" y="4284899"/>
            <a:ext cx="736010" cy="72058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260769" y="5504561"/>
            <a:ext cx="2800689" cy="5304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328160" y="5624824"/>
            <a:ext cx="3771900" cy="28995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eachcheck set e_attendance=? where aidx=?</a:t>
            </a:r>
            <a:endParaRPr lang="ko-K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84493" y="5569489"/>
            <a:ext cx="535948" cy="1865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endCxn id="44" idx="1"/>
          </p:cNvCxnSpPr>
          <p:nvPr/>
        </p:nvCxnSpPr>
        <p:spPr>
          <a:xfrm>
            <a:off x="3525405" y="5646617"/>
            <a:ext cx="802755" cy="12318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15712" y="5624824"/>
            <a:ext cx="3077128" cy="46166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존재하는 출석정보에 대한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attendance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값을 입력된 정보로 변경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EEE7B8-078F-4A4A-DF38-2B62D6C0CF34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02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9F4C17-EC0A-4084-97C4-0C1FF6785B5B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064372-4980-00DA-C83C-D86D0D130252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/>
              <a:t>프로젝트 소개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33FCFE-AECA-1E38-B9EF-1058476AFFD0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35D29A-421B-E132-57F5-D12CC9111D79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" name="그래픽 19" descr="자극 물질 단색으로 채워진">
            <a:extLst>
              <a:ext uri="{FF2B5EF4-FFF2-40B4-BE49-F238E27FC236}">
                <a16:creationId xmlns:a16="http://schemas.microsoft.com/office/drawing/2014/main" id="{B7B4380F-3055-3911-3B59-06F345373E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72737" y="5189277"/>
            <a:ext cx="359996" cy="3599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9CD947-8290-85CA-B6B0-C318757EB148}"/>
              </a:ext>
            </a:extLst>
          </p:cNvPr>
          <p:cNvSpPr txBox="1"/>
          <p:nvPr/>
        </p:nvSpPr>
        <p:spPr>
          <a:xfrm>
            <a:off x="2992518" y="518461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종이 출석부</a:t>
            </a:r>
          </a:p>
        </p:txBody>
      </p:sp>
      <p:pic>
        <p:nvPicPr>
          <p:cNvPr id="22" name="그래픽 21" descr="자극 물질 단색으로 채워진">
            <a:extLst>
              <a:ext uri="{FF2B5EF4-FFF2-40B4-BE49-F238E27FC236}">
                <a16:creationId xmlns:a16="http://schemas.microsoft.com/office/drawing/2014/main" id="{049897CC-7672-51DD-8CB5-C6AECF4681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372737" y="5790306"/>
            <a:ext cx="359996" cy="3599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264EDE-1D1E-73BB-87AA-F794870482BA}"/>
              </a:ext>
            </a:extLst>
          </p:cNvPr>
          <p:cNvSpPr txBox="1"/>
          <p:nvPr/>
        </p:nvSpPr>
        <p:spPr>
          <a:xfrm>
            <a:off x="2992518" y="5785639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복잡한 구조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C3C73-BB92-F9AB-F8DA-49F300D0E433}"/>
              </a:ext>
            </a:extLst>
          </p:cNvPr>
          <p:cNvSpPr txBox="1"/>
          <p:nvPr/>
        </p:nvSpPr>
        <p:spPr>
          <a:xfrm>
            <a:off x="2642412" y="4521707"/>
            <a:ext cx="144013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PROBLEM</a:t>
            </a:r>
            <a:endParaRPr lang="ko-KR" altLang="en-US" sz="20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43C30B-6E8D-AE02-734C-625A95817AF4}"/>
              </a:ext>
            </a:extLst>
          </p:cNvPr>
          <p:cNvSpPr txBox="1"/>
          <p:nvPr/>
        </p:nvSpPr>
        <p:spPr>
          <a:xfrm>
            <a:off x="7723770" y="4521707"/>
            <a:ext cx="161550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OBJECTIVE</a:t>
            </a:r>
            <a:endParaRPr lang="ko-KR" altLang="en-US" sz="20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7" name="그래픽 26" descr="확인 표시 단색으로 채워진">
            <a:extLst>
              <a:ext uri="{FF2B5EF4-FFF2-40B4-BE49-F238E27FC236}">
                <a16:creationId xmlns:a16="http://schemas.microsoft.com/office/drawing/2014/main" id="{152573E8-F6EE-B788-4B81-B67CEB11FE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098236" y="5186832"/>
            <a:ext cx="364886" cy="364886"/>
          </a:xfrm>
          <a:prstGeom prst="rect">
            <a:avLst/>
          </a:prstGeom>
        </p:spPr>
      </p:pic>
      <p:pic>
        <p:nvPicPr>
          <p:cNvPr id="28" name="그래픽 27" descr="확인 표시 단색으로 채워진">
            <a:extLst>
              <a:ext uri="{FF2B5EF4-FFF2-40B4-BE49-F238E27FC236}">
                <a16:creationId xmlns:a16="http://schemas.microsoft.com/office/drawing/2014/main" id="{6167A070-1D32-9479-6E08-96C36288A9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098236" y="5787861"/>
            <a:ext cx="364886" cy="3648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B58FEB-DFD8-3296-F83F-081A8B548EB2}"/>
              </a:ext>
            </a:extLst>
          </p:cNvPr>
          <p:cNvSpPr txBox="1"/>
          <p:nvPr/>
        </p:nvSpPr>
        <p:spPr>
          <a:xfrm>
            <a:off x="7723770" y="5155347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출결 관리 효율 향상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7CA356-40BE-4683-55C9-F6A717A21E48}"/>
              </a:ext>
            </a:extLst>
          </p:cNvPr>
          <p:cNvSpPr txBox="1"/>
          <p:nvPr/>
        </p:nvSpPr>
        <p:spPr>
          <a:xfrm>
            <a:off x="7723770" y="5738342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쉽고 빠른 사용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26950" y="1308239"/>
            <a:ext cx="59381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MVC </a:t>
            </a:r>
            <a:r>
              <a:rPr lang="ko-KR" altLang="ko-KR" sz="240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패턴을 활용한 학사 출결 관리 시스템 </a:t>
            </a:r>
            <a:endParaRPr lang="ko-KR" altLang="en-US" sz="24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5607293" y="3766497"/>
            <a:ext cx="681908" cy="582995"/>
          </a:xfrm>
          <a:custGeom>
            <a:avLst/>
            <a:gdLst>
              <a:gd name="connsiteX0" fmla="*/ 250108 w 681908"/>
              <a:gd name="connsiteY0" fmla="*/ 0 h 582995"/>
              <a:gd name="connsiteX1" fmla="*/ 440610 w 681908"/>
              <a:gd name="connsiteY1" fmla="*/ 0 h 582995"/>
              <a:gd name="connsiteX2" fmla="*/ 681908 w 681908"/>
              <a:gd name="connsiteY2" fmla="*/ 291498 h 582995"/>
              <a:gd name="connsiteX3" fmla="*/ 440610 w 681908"/>
              <a:gd name="connsiteY3" fmla="*/ 582995 h 582995"/>
              <a:gd name="connsiteX4" fmla="*/ 250108 w 681908"/>
              <a:gd name="connsiteY4" fmla="*/ 582995 h 582995"/>
              <a:gd name="connsiteX5" fmla="*/ 491406 w 681908"/>
              <a:gd name="connsiteY5" fmla="*/ 291498 h 582995"/>
              <a:gd name="connsiteX6" fmla="*/ 0 w 681908"/>
              <a:gd name="connsiteY6" fmla="*/ 0 h 582995"/>
              <a:gd name="connsiteX7" fmla="*/ 190502 w 681908"/>
              <a:gd name="connsiteY7" fmla="*/ 0 h 582995"/>
              <a:gd name="connsiteX8" fmla="*/ 431800 w 681908"/>
              <a:gd name="connsiteY8" fmla="*/ 291498 h 582995"/>
              <a:gd name="connsiteX9" fmla="*/ 190502 w 681908"/>
              <a:gd name="connsiteY9" fmla="*/ 582995 h 582995"/>
              <a:gd name="connsiteX10" fmla="*/ 0 w 681908"/>
              <a:gd name="connsiteY10" fmla="*/ 582995 h 582995"/>
              <a:gd name="connsiteX11" fmla="*/ 241298 w 681908"/>
              <a:gd name="connsiteY11" fmla="*/ 291498 h 58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1908" h="582995">
                <a:moveTo>
                  <a:pt x="250108" y="0"/>
                </a:moveTo>
                <a:lnTo>
                  <a:pt x="440610" y="0"/>
                </a:lnTo>
                <a:lnTo>
                  <a:pt x="681908" y="291498"/>
                </a:lnTo>
                <a:lnTo>
                  <a:pt x="440610" y="582995"/>
                </a:lnTo>
                <a:lnTo>
                  <a:pt x="250108" y="582995"/>
                </a:lnTo>
                <a:lnTo>
                  <a:pt x="491406" y="291498"/>
                </a:lnTo>
                <a:close/>
                <a:moveTo>
                  <a:pt x="0" y="0"/>
                </a:moveTo>
                <a:lnTo>
                  <a:pt x="190502" y="0"/>
                </a:lnTo>
                <a:lnTo>
                  <a:pt x="431800" y="291498"/>
                </a:lnTo>
                <a:lnTo>
                  <a:pt x="190502" y="582995"/>
                </a:lnTo>
                <a:lnTo>
                  <a:pt x="0" y="582995"/>
                </a:lnTo>
                <a:lnTo>
                  <a:pt x="241298" y="291498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2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Picture 4" descr="School Attendance Software – Attendance Management Syste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80" y="2339474"/>
            <a:ext cx="3226840" cy="17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243" y="2312910"/>
            <a:ext cx="2075474" cy="19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6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9" y="1144843"/>
            <a:ext cx="5841799" cy="3376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공지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1806" y="4739020"/>
            <a:ext cx="303771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48486" y="5877628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교수</a:t>
            </a:r>
            <a:endParaRPr lang="ko-KR" altLang="en-US" sz="110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59" y="5261226"/>
            <a:ext cx="240244" cy="564384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987874" y="4971922"/>
            <a:ext cx="1438372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공지 보기</a:t>
            </a:r>
            <a:r>
              <a:rPr lang="en-US" altLang="ko-KR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수정 삭제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008691" y="5778335"/>
            <a:ext cx="1259208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공지등록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1481318" y="5261227"/>
            <a:ext cx="426910" cy="26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1455694" y="5695849"/>
            <a:ext cx="426910" cy="26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2846558" y="4003589"/>
            <a:ext cx="421341" cy="95881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5" idx="1"/>
          </p:cNvCxnSpPr>
          <p:nvPr/>
        </p:nvCxnSpPr>
        <p:spPr>
          <a:xfrm flipV="1">
            <a:off x="2193098" y="4234495"/>
            <a:ext cx="368590" cy="160575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200016" y="4739020"/>
            <a:ext cx="240444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311992" y="49174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JavaScript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78597" y="5229241"/>
            <a:ext cx="205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Event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사용한 화면처리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11992" y="58913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 / SQL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78597" y="6192865"/>
            <a:ext cx="205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MVC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패턴으로 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756935" y="990330"/>
            <a:ext cx="4838863" cy="453785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028548" y="1616680"/>
            <a:ext cx="433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공지사항 클릭시 공지목록 출력</a:t>
            </a:r>
            <a:endParaRPr lang="ko-KR" altLang="en-US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8548" y="2219997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공지제목 클릭시 해당 글 보기 목록으로 이동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0681" y="3100313"/>
            <a:ext cx="433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페이징 구현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28548" y="3772830"/>
            <a:ext cx="4331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Ajax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강의 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selectBox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교수가 강의하는 강의만 출력 후 검색하면 해당 강의에 대한 공지만 출력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28548" y="4787256"/>
            <a:ext cx="4331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글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(3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미만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게시글에 대해서 제목 앞 </a:t>
            </a:r>
            <a:r>
              <a:rPr lang="en-US" altLang="ko-KR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new </a:t>
            </a:r>
            <a:r>
              <a:rPr lang="ko-KR" altLang="en-US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표시 출력</a:t>
            </a:r>
            <a:endParaRPr lang="en-US" altLang="ko-KR" smtClean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9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9" y="1318147"/>
            <a:ext cx="5789988" cy="33232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등록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56204" y="2457250"/>
            <a:ext cx="3891243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교수가 가지고 있는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cidx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대해서만 출력되게함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4" name="직선 화살표 연결선 23"/>
          <p:cNvCxnSpPr>
            <a:stCxn id="23" idx="1"/>
          </p:cNvCxnSpPr>
          <p:nvPr/>
        </p:nvCxnSpPr>
        <p:spPr>
          <a:xfrm flipH="1" flipV="1">
            <a:off x="4296578" y="1850834"/>
            <a:ext cx="2459626" cy="83724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756204" y="1184726"/>
            <a:ext cx="2464914" cy="1067472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into notice(n_skipdate, n_category, n_contents, n_count, pidx, cidx, n_delyn)\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r\n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(?,?,?,0,?,?,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'N‘);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204" y="3123967"/>
            <a:ext cx="3807767" cy="776953"/>
          </a:xfrm>
          <a:prstGeom prst="rect">
            <a:avLst/>
          </a:prstGeom>
        </p:spPr>
      </p:pic>
      <p:pic>
        <p:nvPicPr>
          <p:cNvPr id="30" name="그림 29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29" y="5671034"/>
            <a:ext cx="6202846" cy="78198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16813" y="4520869"/>
            <a:ext cx="3896295" cy="1015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White-space: pre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써 글쓰기에서 띄어쓰기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줄바꿈을 자유롭게 함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Replace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글내용에서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&lt;script&gt;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 을 컴파일하지 못하도록 제한해 보안을 강화함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2" name="직선 화살표 연결선 31"/>
          <p:cNvCxnSpPr>
            <a:stCxn id="31" idx="0"/>
          </p:cNvCxnSpPr>
          <p:nvPr/>
        </p:nvCxnSpPr>
        <p:spPr>
          <a:xfrm flipH="1" flipV="1">
            <a:off x="2666082" y="2106731"/>
            <a:ext cx="198879" cy="241413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8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등록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6" y="1294282"/>
            <a:ext cx="3750804" cy="3145515"/>
          </a:xfrm>
          <a:prstGeom prst="rect">
            <a:avLst/>
          </a:prstGeom>
        </p:spPr>
      </p:pic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649" y="1486810"/>
            <a:ext cx="3492910" cy="275829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469727" y="1937793"/>
            <a:ext cx="2936581" cy="120032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notice </a:t>
            </a:r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endParaRPr lang="pt-B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n_skipdate = ?</a:t>
            </a:r>
            <a:endParaRPr lang="pt-B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n_category </a:t>
            </a:r>
            <a:r>
              <a:rPr lang="pt-B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pt-B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n_contents </a:t>
            </a:r>
            <a:r>
              <a:rPr lang="pt-B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pt-B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cidx </a:t>
            </a:r>
            <a:r>
              <a:rPr lang="pt-B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pt-B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pt-B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nidx = ? and pidx = </a:t>
            </a:r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?"</a:t>
            </a:r>
            <a:endParaRPr lang="pt-B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56778" y="5132561"/>
            <a:ext cx="1388477" cy="646331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</a:t>
            </a:r>
            <a:r>
              <a:rPr lang="pt-B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 set </a:t>
            </a:r>
          </a:p>
          <a:p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n_delyn </a:t>
            </a:r>
            <a:r>
              <a:rPr lang="pt-B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'Y'</a:t>
            </a:r>
            <a:endParaRPr lang="pt-B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pt-BR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nidx = </a:t>
            </a:r>
            <a:r>
              <a:rPr lang="pt-BR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pt-BR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715" y="3317735"/>
            <a:ext cx="3727696" cy="331773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01583" y="5132561"/>
            <a:ext cx="3168976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수정을 누르면 그 게시글에 대한 저장 됐던 입력값들이 불러와지고 게시글을 수정을 할 수 있게함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5" name="직선 화살표 연결선 24"/>
          <p:cNvCxnSpPr>
            <a:stCxn id="22" idx="0"/>
          </p:cNvCxnSpPr>
          <p:nvPr/>
        </p:nvCxnSpPr>
        <p:spPr>
          <a:xfrm flipV="1">
            <a:off x="3051017" y="4331970"/>
            <a:ext cx="1096834" cy="80059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4" idx="0"/>
          </p:cNvCxnSpPr>
          <p:nvPr/>
        </p:nvCxnSpPr>
        <p:spPr>
          <a:xfrm flipH="1" flipV="1">
            <a:off x="3941267" y="4331971"/>
            <a:ext cx="2444804" cy="80059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85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3149" y="1133083"/>
            <a:ext cx="133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sz="160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목록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6" y="1470870"/>
            <a:ext cx="4134224" cy="522764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107460" y="1216497"/>
            <a:ext cx="3929449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 구현을 위한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pm,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 목록 출력을 위한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alist,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과목 검색을 위한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courselist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setAttribute.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Jstl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이용해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jsp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파일에 변수를 가져와 사용 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7287405" y="2263640"/>
            <a:ext cx="3774911" cy="4236405"/>
            <a:chOff x="6621240" y="2139681"/>
            <a:chExt cx="4508080" cy="4589719"/>
          </a:xfrm>
        </p:grpSpPr>
        <p:pic>
          <p:nvPicPr>
            <p:cNvPr id="27" name="그림 26" descr="화면 캡처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242" y="2139681"/>
              <a:ext cx="4508078" cy="967828"/>
            </a:xfrm>
            <a:prstGeom prst="rect">
              <a:avLst/>
            </a:prstGeom>
          </p:spPr>
        </p:pic>
        <p:pic>
          <p:nvPicPr>
            <p:cNvPr id="28" name="그림 27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240" y="3211253"/>
              <a:ext cx="4508079" cy="1178583"/>
            </a:xfrm>
            <a:prstGeom prst="rect">
              <a:avLst/>
            </a:prstGeom>
          </p:spPr>
        </p:pic>
        <p:pic>
          <p:nvPicPr>
            <p:cNvPr id="29" name="그림 28" descr="화면 캡처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668" y="4389835"/>
              <a:ext cx="4478651" cy="2339565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7287405" y="1940618"/>
            <a:ext cx="1840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</a:t>
            </a:r>
            <a:endParaRPr lang="ko-KR" altLang="en-US" sz="160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68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6" y="992115"/>
            <a:ext cx="5793142" cy="36506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목록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545374" y="4284645"/>
            <a:ext cx="669408" cy="13849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6347400" y="4353894"/>
            <a:ext cx="1133053" cy="618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65174" y="4314994"/>
            <a:ext cx="1380200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 구현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480452" y="3884447"/>
            <a:ext cx="4192797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검색기능 구현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Str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sql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where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조건에 넣어 해당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cidx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 공지목록에 출력 되게함 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0" name="그림 19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59" y="4722436"/>
            <a:ext cx="3668512" cy="2039871"/>
          </a:xfrm>
          <a:prstGeom prst="rect">
            <a:avLst/>
          </a:prstGeom>
        </p:spPr>
      </p:pic>
      <p:pic>
        <p:nvPicPr>
          <p:cNvPr id="21" name="그림 20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569" y="1726737"/>
            <a:ext cx="5023020" cy="14439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31078" y="2897925"/>
            <a:ext cx="3891243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교수가 가지고 있는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cidx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대해서만 출력되게함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6" name="그림 25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255" y="4737902"/>
            <a:ext cx="2677393" cy="17150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29256" y="6561749"/>
            <a:ext cx="2677393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현재페이지 위치에 따른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css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28" name="직선 화살표 연결선 27"/>
          <p:cNvCxnSpPr>
            <a:stCxn id="27" idx="1"/>
          </p:cNvCxnSpPr>
          <p:nvPr/>
        </p:nvCxnSpPr>
        <p:spPr>
          <a:xfrm flipH="1" flipV="1">
            <a:off x="3336324" y="4423144"/>
            <a:ext cx="892932" cy="227710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66" y="4584353"/>
            <a:ext cx="4466883" cy="115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7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화면 캡처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8" t="16548" r="631" b="11668"/>
          <a:stretch/>
        </p:blipFill>
        <p:spPr>
          <a:xfrm>
            <a:off x="2483744" y="1845276"/>
            <a:ext cx="5222761" cy="3615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목록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530853" y="1294282"/>
            <a:ext cx="2804413" cy="226613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DISTINCT nidx,CONCAT('[',B.n_category,']','[',B.n_skipdate,']','[',A.c_name,']')as 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subject,B.n_writeday,B.n_count\r\n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A\r\n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notice 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B\r\n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A.cidx = 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B.cidx\r\n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courselist 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C\r\n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A.cidx = 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C.cidx\r\n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C.sidx=? and B.n_delyn='N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nidx desc limit ?,?";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47801" y="3898968"/>
            <a:ext cx="3411064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제목에  휴강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or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보강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해당날짜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과목명이 출력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8584971" y="4920316"/>
            <a:ext cx="2804413" cy="1080424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defTabSz="457200" latinLnBrk="0">
              <a:lnSpc>
                <a:spcPct val="107000"/>
              </a:lnSpc>
            </a:pP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Notice 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set\r\n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n_count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n_count+1\r\n</a:t>
            </a:r>
          </a:p>
          <a:p>
            <a:pPr defTabSz="457200" latinLnBrk="0">
              <a:lnSpc>
                <a:spcPct val="107000"/>
              </a:lnSpc>
            </a:pP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altLang="ko-KR" sz="1200" ker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nidx = </a:t>
            </a:r>
            <a:r>
              <a:rPr lang="en-US" altLang="ko-KR" sz="1200" kern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?";</a:t>
            </a:r>
            <a:endParaRPr lang="en-US" altLang="ko-KR" sz="1200" ker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11266" y="6272823"/>
            <a:ext cx="2110961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작성일과 조회수 출력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7" name="직선 화살표 연결선 36"/>
          <p:cNvCxnSpPr>
            <a:stCxn id="34" idx="1"/>
          </p:cNvCxnSpPr>
          <p:nvPr/>
        </p:nvCxnSpPr>
        <p:spPr>
          <a:xfrm flipH="1" flipV="1">
            <a:off x="5391150" y="2305333"/>
            <a:ext cx="2756651" cy="173213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6" idx="1"/>
          </p:cNvCxnSpPr>
          <p:nvPr/>
        </p:nvCxnSpPr>
        <p:spPr>
          <a:xfrm flipH="1" flipV="1">
            <a:off x="7043353" y="5322029"/>
            <a:ext cx="1867913" cy="108929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" y="2352591"/>
            <a:ext cx="2464995" cy="1823376"/>
          </a:xfrm>
          <a:prstGeom prst="rect">
            <a:avLst/>
          </a:prstGeom>
        </p:spPr>
      </p:pic>
      <p:pic>
        <p:nvPicPr>
          <p:cNvPr id="44" name="그림 4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6" y="4321072"/>
            <a:ext cx="2382481" cy="599244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0006" y="1818373"/>
            <a:ext cx="2363732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공지등록일이  </a:t>
            </a:r>
            <a:r>
              <a:rPr lang="en-US" altLang="ko-KR" sz="1200" smtClean="0">
                <a:solidFill>
                  <a:srgbClr val="C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 미만인     경우 제목 앞에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new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표시 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49" name="직선 화살표 연결선 48"/>
          <p:cNvCxnSpPr>
            <a:stCxn id="46" idx="3"/>
          </p:cNvCxnSpPr>
          <p:nvPr/>
        </p:nvCxnSpPr>
        <p:spPr>
          <a:xfrm>
            <a:off x="2423738" y="2049206"/>
            <a:ext cx="245321" cy="15828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100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3149" y="1133083"/>
            <a:ext cx="133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sz="160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교수 </a:t>
            </a:r>
            <a:r>
              <a:rPr lang="en-US" altLang="ko-KR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목록</a:t>
            </a:r>
            <a:endParaRPr lang="ko-KR" altLang="en-US" sz="200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6796" y="5382923"/>
            <a:ext cx="4281749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교수여야 글쓰기 페이지에 접근할 수 있도록 설정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교수더라도 글쓴이가 아니면 수정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 페이지에 해당 경로에 어떤 방식으로든 접근하지 못하도록 설정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8" name="그림 1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7" y="1550492"/>
            <a:ext cx="5429715" cy="3298792"/>
          </a:xfrm>
          <a:prstGeom prst="rect">
            <a:avLst/>
          </a:prstGeom>
        </p:spPr>
      </p:pic>
      <p:pic>
        <p:nvPicPr>
          <p:cNvPr id="19" name="그림 18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20" y="1550492"/>
            <a:ext cx="5236084" cy="323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59" y="1005006"/>
            <a:ext cx="5864400" cy="364479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조회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56935" y="990329"/>
            <a:ext cx="4838863" cy="567997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024956" y="1369334"/>
            <a:ext cx="4331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출석현황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조회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수강목록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24956" y="1918910"/>
            <a:ext cx="43313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수강 목록에 결석률과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미달여부도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함께 출력된다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결석률은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결석횟수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+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지각횟수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*0.5+</a:t>
            </a: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조퇴횟수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*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0.5)/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전체수업시간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     </a:t>
            </a: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*100)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계산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미달여부는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결석률이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25%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초과할 때     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   </a:t>
            </a:r>
            <a:r>
              <a:rPr lang="en-US" altLang="ko-KR" sz="1600" dirty="0" smtClean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Y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출력된다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41806" y="4739020"/>
            <a:ext cx="303771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48486" y="587762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학생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59" y="5261226"/>
            <a:ext cx="240244" cy="564384"/>
          </a:xfrm>
          <a:prstGeom prst="rect">
            <a:avLst/>
          </a:prstGeom>
        </p:spPr>
      </p:pic>
      <p:sp>
        <p:nvSpPr>
          <p:cNvPr id="26" name="타원 25"/>
          <p:cNvSpPr/>
          <p:nvPr/>
        </p:nvSpPr>
        <p:spPr>
          <a:xfrm>
            <a:off x="1987874" y="4971922"/>
            <a:ext cx="945257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강의 선택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008691" y="5778335"/>
            <a:ext cx="1259208" cy="42278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smtClean="0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 보기</a:t>
            </a:r>
            <a:endParaRPr lang="ko-KR" altLang="en-US" sz="900">
              <a:solidFill>
                <a:schemeClr val="bg2">
                  <a:lumMod val="2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1481318" y="5261227"/>
            <a:ext cx="426910" cy="26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1455694" y="5695849"/>
            <a:ext cx="426910" cy="26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2460502" y="1889760"/>
            <a:ext cx="446563" cy="308216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27" idx="0"/>
          </p:cNvCxnSpPr>
          <p:nvPr/>
        </p:nvCxnSpPr>
        <p:spPr>
          <a:xfrm flipV="1">
            <a:off x="2638295" y="3627120"/>
            <a:ext cx="3093737" cy="215121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200016" y="4739020"/>
            <a:ext cx="2404443" cy="193128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311992" y="49174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JavaScript / jQuery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78597" y="5229241"/>
            <a:ext cx="2056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Event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사용한 화면처리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11992" y="5891349"/>
            <a:ext cx="222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smtClean="0">
                <a:solidFill>
                  <a:schemeClr val="accent1">
                    <a:lumMod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JSP / SQL</a:t>
            </a:r>
            <a:endParaRPr lang="ko-KR" altLang="en-US" sz="1400">
              <a:solidFill>
                <a:schemeClr val="accent1">
                  <a:lumMod val="7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78597" y="6192865"/>
            <a:ext cx="20563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MVC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패턴으로 처리</a:t>
            </a:r>
            <a:endParaRPr lang="en-US" altLang="ko-KR" sz="1200" smtClean="0">
              <a:solidFill>
                <a:schemeClr val="bg2">
                  <a:lumMod val="2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24956" y="4772386"/>
            <a:ext cx="433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강의 당일 날짜까지의 출석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지각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조퇴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결석 횟수가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카운팅된다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24956" y="5568183"/>
            <a:ext cx="433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Ajax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사용하여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새로고침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없이 하단에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출결현황이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출력될 수 있도록 한다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24956" y="3976590"/>
            <a:ext cx="433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조회하고자 하는 강의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하단에 당일 날짜까지의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출결현황이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조회된다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25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2" y="1529228"/>
            <a:ext cx="5337038" cy="396068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조회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년도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및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학기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수강목록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6413760" y="4390387"/>
            <a:ext cx="152557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78" y="1528070"/>
            <a:ext cx="5337038" cy="89710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27" y="2576351"/>
            <a:ext cx="5321936" cy="324044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9" name="TextBox 48"/>
          <p:cNvSpPr txBox="1"/>
          <p:nvPr/>
        </p:nvSpPr>
        <p:spPr>
          <a:xfrm>
            <a:off x="6213062" y="5615950"/>
            <a:ext cx="5330468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학생의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수강과목에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연관되는 정보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이수구분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학점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교수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강의실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시간표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결석률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미달여부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등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불러와서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컨트롤러에서 </a:t>
            </a:r>
            <a:r>
              <a:rPr lang="en-US" altLang="ko-KR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slist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담고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보냄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-&gt;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jqeury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출력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50" name="직선 화살표 연결선 49"/>
          <p:cNvCxnSpPr>
            <a:stCxn id="49" idx="1"/>
          </p:cNvCxnSpPr>
          <p:nvPr/>
        </p:nvCxnSpPr>
        <p:spPr>
          <a:xfrm flipH="1" flipV="1">
            <a:off x="3009207" y="3258589"/>
            <a:ext cx="3203855" cy="277286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158616" y="1117694"/>
            <a:ext cx="133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sz="1600" dirty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02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조회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강의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클릭시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출결현황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카운팅과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목록 동시에 출력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b="86957"/>
          <a:stretch/>
        </p:blipFill>
        <p:spPr>
          <a:xfrm>
            <a:off x="830529" y="1539377"/>
            <a:ext cx="5310000" cy="3535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t="39950"/>
          <a:stretch/>
        </p:blipFill>
        <p:spPr>
          <a:xfrm>
            <a:off x="830529" y="1979899"/>
            <a:ext cx="5309914" cy="16278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830527" y="1952484"/>
            <a:ext cx="1738105" cy="2088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30528" y="2183109"/>
            <a:ext cx="5309916" cy="14592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052" y="2739937"/>
            <a:ext cx="5321936" cy="355566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141235" y="3805030"/>
            <a:ext cx="4560936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onclick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이벤트를 사용하여 강의 </a:t>
            </a:r>
            <a:r>
              <a:rPr lang="ko-KR" altLang="en-US" sz="12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클릭시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출결현황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2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카운팅과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목록 동시에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출력</a:t>
            </a:r>
            <a:endParaRPr lang="en-US" altLang="ko-KR" sz="1200" dirty="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9256969" y="3360955"/>
            <a:ext cx="119900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052" y="1553998"/>
            <a:ext cx="2162477" cy="10574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31" name="직선 화살표 연결선 30"/>
          <p:cNvCxnSpPr/>
          <p:nvPr/>
        </p:nvCxnSpPr>
        <p:spPr>
          <a:xfrm flipH="1" flipV="1">
            <a:off x="8033982" y="1869410"/>
            <a:ext cx="1802726" cy="127280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6832424" y="1759370"/>
            <a:ext cx="124754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58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9024F7-B038-4138-B78C-131F7353E4A8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03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0D69C7E-69D8-E405-BE61-0CBC81B8209F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7B7470-F064-4028-E7A2-1B321AE296F4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/>
              <a:t>프로젝트 일정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BEF406-0A3C-30A5-D413-891DA4E53B9E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C4157D-CE60-C7A7-33DA-D3DD39BDDE06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1321077" y="2269276"/>
            <a:ext cx="9854793" cy="3080076"/>
            <a:chOff x="447012" y="2250226"/>
            <a:chExt cx="9854793" cy="3080076"/>
          </a:xfrm>
        </p:grpSpPr>
        <p:sp>
          <p:nvSpPr>
            <p:cNvPr id="49" name="막힌 원호 48"/>
            <p:cNvSpPr/>
            <p:nvPr/>
          </p:nvSpPr>
          <p:spPr>
            <a:xfrm rot="16200000" flipH="1">
              <a:off x="447012" y="3712367"/>
              <a:ext cx="1340937" cy="1340937"/>
            </a:xfrm>
            <a:prstGeom prst="blockArc">
              <a:avLst>
                <a:gd name="adj1" fmla="val 10836626"/>
                <a:gd name="adj2" fmla="val 21570822"/>
                <a:gd name="adj3" fmla="val 13840"/>
              </a:avLst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69042" y="2558005"/>
              <a:ext cx="1423686" cy="18519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92728" y="2558005"/>
              <a:ext cx="1423686" cy="1851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016414" y="2558005"/>
              <a:ext cx="1423686" cy="18519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40100" y="2558005"/>
              <a:ext cx="1423686" cy="18519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816492" y="2558004"/>
              <a:ext cx="1423686" cy="18519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막힌 원호 13"/>
            <p:cNvSpPr/>
            <p:nvPr/>
          </p:nvSpPr>
          <p:spPr>
            <a:xfrm rot="5400000">
              <a:off x="8960868" y="2558003"/>
              <a:ext cx="1340937" cy="1340937"/>
            </a:xfrm>
            <a:prstGeom prst="blockArc">
              <a:avLst>
                <a:gd name="adj1" fmla="val 10836626"/>
                <a:gd name="adj2" fmla="val 21548314"/>
                <a:gd name="adj3" fmla="val 13837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6795198" y="3712369"/>
              <a:ext cx="2847372" cy="186571"/>
            </a:xfrm>
            <a:custGeom>
              <a:avLst/>
              <a:gdLst>
                <a:gd name="connsiteX0" fmla="*/ 0 w 2847372"/>
                <a:gd name="connsiteY0" fmla="*/ 0 h 186571"/>
                <a:gd name="connsiteX1" fmla="*/ 1423686 w 2847372"/>
                <a:gd name="connsiteY1" fmla="*/ 0 h 186571"/>
                <a:gd name="connsiteX2" fmla="*/ 2847372 w 2847372"/>
                <a:gd name="connsiteY2" fmla="*/ 0 h 186571"/>
                <a:gd name="connsiteX3" fmla="*/ 2847372 w 2847372"/>
                <a:gd name="connsiteY3" fmla="*/ 186571 h 186571"/>
                <a:gd name="connsiteX4" fmla="*/ 1423686 w 2847372"/>
                <a:gd name="connsiteY4" fmla="*/ 186571 h 186571"/>
                <a:gd name="connsiteX5" fmla="*/ 0 w 2847372"/>
                <a:gd name="connsiteY5" fmla="*/ 186571 h 1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372" h="186571">
                  <a:moveTo>
                    <a:pt x="0" y="0"/>
                  </a:moveTo>
                  <a:lnTo>
                    <a:pt x="1423686" y="0"/>
                  </a:lnTo>
                  <a:lnTo>
                    <a:pt x="2847372" y="0"/>
                  </a:lnTo>
                  <a:lnTo>
                    <a:pt x="2847372" y="186571"/>
                  </a:lnTo>
                  <a:lnTo>
                    <a:pt x="1423686" y="186571"/>
                  </a:lnTo>
                  <a:lnTo>
                    <a:pt x="0" y="186571"/>
                  </a:ln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43531" y="2276752"/>
              <a:ext cx="1274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요구사항 작성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281202" y="2727282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10.13 ~ 10.17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57008" y="2276227"/>
              <a:ext cx="144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프로젝트 계획서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81241" y="2747979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10.18 ~ 10.20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12576" y="2747979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solidFill>
                    <a:srgbClr val="C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10.20</a:t>
              </a:r>
              <a:endParaRPr lang="ko-KR" altLang="en-US" sz="120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33040" y="2276226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>
                  <a:solidFill>
                    <a:srgbClr val="C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Kick - Off</a:t>
              </a:r>
              <a:endParaRPr lang="ko-KR" altLang="en-US" sz="140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82402" y="2250227"/>
              <a:ext cx="27158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사이트맵 설계 </a:t>
              </a:r>
              <a:r>
                <a:rPr lang="en-US" altLang="ko-KR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스토리보드 작성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184791" y="2763655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10.23 ~ 10.27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18884" y="2558004"/>
              <a:ext cx="1423686" cy="1851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684541" y="2250226"/>
              <a:ext cx="8242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DB </a:t>
              </a:r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설계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488974" y="2773977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10.30 ~ 11.03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81530" y="3449078"/>
              <a:ext cx="1274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프로그램</a:t>
              </a:r>
              <a:r>
                <a:rPr lang="en-US" altLang="ko-KR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</a:t>
              </a:r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설계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619200" y="3898940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11.06 ~ 11.10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371511" y="3712369"/>
              <a:ext cx="1423686" cy="1865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820849" y="3898940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solidFill>
                    <a:srgbClr val="C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11.13</a:t>
              </a:r>
              <a:endParaRPr lang="ko-KR" altLang="en-US" sz="120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641313" y="3427187"/>
              <a:ext cx="8771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solidFill>
                    <a:srgbClr val="C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중간보고</a:t>
              </a:r>
              <a:endParaRPr lang="ko-KR" altLang="en-US" sz="140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6" name="자유형 45"/>
            <p:cNvSpPr/>
            <p:nvPr/>
          </p:nvSpPr>
          <p:spPr>
            <a:xfrm>
              <a:off x="2529934" y="3712369"/>
              <a:ext cx="2847372" cy="186571"/>
            </a:xfrm>
            <a:custGeom>
              <a:avLst/>
              <a:gdLst>
                <a:gd name="connsiteX0" fmla="*/ 0 w 2847372"/>
                <a:gd name="connsiteY0" fmla="*/ 0 h 186571"/>
                <a:gd name="connsiteX1" fmla="*/ 1423686 w 2847372"/>
                <a:gd name="connsiteY1" fmla="*/ 0 h 186571"/>
                <a:gd name="connsiteX2" fmla="*/ 2847372 w 2847372"/>
                <a:gd name="connsiteY2" fmla="*/ 0 h 186571"/>
                <a:gd name="connsiteX3" fmla="*/ 2847372 w 2847372"/>
                <a:gd name="connsiteY3" fmla="*/ 186571 h 186571"/>
                <a:gd name="connsiteX4" fmla="*/ 1423686 w 2847372"/>
                <a:gd name="connsiteY4" fmla="*/ 186571 h 186571"/>
                <a:gd name="connsiteX5" fmla="*/ 0 w 2847372"/>
                <a:gd name="connsiteY5" fmla="*/ 186571 h 1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372" h="186571">
                  <a:moveTo>
                    <a:pt x="0" y="0"/>
                  </a:moveTo>
                  <a:lnTo>
                    <a:pt x="1423686" y="0"/>
                  </a:lnTo>
                  <a:lnTo>
                    <a:pt x="2847372" y="0"/>
                  </a:lnTo>
                  <a:lnTo>
                    <a:pt x="2847372" y="186571"/>
                  </a:lnTo>
                  <a:lnTo>
                    <a:pt x="1423686" y="186571"/>
                  </a:lnTo>
                  <a:lnTo>
                    <a:pt x="0" y="18657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20972" y="3454638"/>
              <a:ext cx="1274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페이지 디자인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358643" y="3904500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11.13 ~ 11.17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06247" y="3713056"/>
              <a:ext cx="1423686" cy="185195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74495" y="3448128"/>
              <a:ext cx="928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쿼리 작성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05898" y="3897475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11.20 ~ 11.24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1106247" y="4867419"/>
              <a:ext cx="2829262" cy="185884"/>
            </a:xfrm>
            <a:custGeom>
              <a:avLst/>
              <a:gdLst>
                <a:gd name="connsiteX0" fmla="*/ 0 w 2829262"/>
                <a:gd name="connsiteY0" fmla="*/ 0 h 185884"/>
                <a:gd name="connsiteX1" fmla="*/ 1405576 w 2829262"/>
                <a:gd name="connsiteY1" fmla="*/ 0 h 185884"/>
                <a:gd name="connsiteX2" fmla="*/ 1423686 w 2829262"/>
                <a:gd name="connsiteY2" fmla="*/ 0 h 185884"/>
                <a:gd name="connsiteX3" fmla="*/ 2829262 w 2829262"/>
                <a:gd name="connsiteY3" fmla="*/ 0 h 185884"/>
                <a:gd name="connsiteX4" fmla="*/ 2829262 w 2829262"/>
                <a:gd name="connsiteY4" fmla="*/ 185884 h 185884"/>
                <a:gd name="connsiteX5" fmla="*/ 1423686 w 2829262"/>
                <a:gd name="connsiteY5" fmla="*/ 185884 h 185884"/>
                <a:gd name="connsiteX6" fmla="*/ 1405576 w 2829262"/>
                <a:gd name="connsiteY6" fmla="*/ 185884 h 185884"/>
                <a:gd name="connsiteX7" fmla="*/ 0 w 2829262"/>
                <a:gd name="connsiteY7" fmla="*/ 185884 h 18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9262" h="185884">
                  <a:moveTo>
                    <a:pt x="0" y="0"/>
                  </a:moveTo>
                  <a:lnTo>
                    <a:pt x="1405576" y="0"/>
                  </a:lnTo>
                  <a:lnTo>
                    <a:pt x="1423686" y="0"/>
                  </a:lnTo>
                  <a:lnTo>
                    <a:pt x="2829262" y="0"/>
                  </a:lnTo>
                  <a:lnTo>
                    <a:pt x="2829262" y="185884"/>
                  </a:lnTo>
                  <a:lnTo>
                    <a:pt x="1423686" y="185884"/>
                  </a:lnTo>
                  <a:lnTo>
                    <a:pt x="1405576" y="185884"/>
                  </a:lnTo>
                  <a:lnTo>
                    <a:pt x="0" y="18588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898271" y="4586331"/>
              <a:ext cx="1274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프로그램 개발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35942" y="5035678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11.24 ~ 12.08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3935509" y="4867419"/>
              <a:ext cx="2829262" cy="185884"/>
            </a:xfrm>
            <a:custGeom>
              <a:avLst/>
              <a:gdLst>
                <a:gd name="connsiteX0" fmla="*/ 0 w 2829262"/>
                <a:gd name="connsiteY0" fmla="*/ 0 h 185884"/>
                <a:gd name="connsiteX1" fmla="*/ 1405576 w 2829262"/>
                <a:gd name="connsiteY1" fmla="*/ 0 h 185884"/>
                <a:gd name="connsiteX2" fmla="*/ 1423686 w 2829262"/>
                <a:gd name="connsiteY2" fmla="*/ 0 h 185884"/>
                <a:gd name="connsiteX3" fmla="*/ 2829262 w 2829262"/>
                <a:gd name="connsiteY3" fmla="*/ 0 h 185884"/>
                <a:gd name="connsiteX4" fmla="*/ 2829262 w 2829262"/>
                <a:gd name="connsiteY4" fmla="*/ 185884 h 185884"/>
                <a:gd name="connsiteX5" fmla="*/ 1423686 w 2829262"/>
                <a:gd name="connsiteY5" fmla="*/ 185884 h 185884"/>
                <a:gd name="connsiteX6" fmla="*/ 1405576 w 2829262"/>
                <a:gd name="connsiteY6" fmla="*/ 185884 h 185884"/>
                <a:gd name="connsiteX7" fmla="*/ 0 w 2829262"/>
                <a:gd name="connsiteY7" fmla="*/ 185884 h 18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9262" h="185884">
                  <a:moveTo>
                    <a:pt x="0" y="0"/>
                  </a:moveTo>
                  <a:lnTo>
                    <a:pt x="1405576" y="0"/>
                  </a:lnTo>
                  <a:lnTo>
                    <a:pt x="1423686" y="0"/>
                  </a:lnTo>
                  <a:lnTo>
                    <a:pt x="2829262" y="0"/>
                  </a:lnTo>
                  <a:lnTo>
                    <a:pt x="2829262" y="185884"/>
                  </a:lnTo>
                  <a:lnTo>
                    <a:pt x="1423686" y="185884"/>
                  </a:lnTo>
                  <a:lnTo>
                    <a:pt x="1405576" y="185884"/>
                  </a:lnTo>
                  <a:lnTo>
                    <a:pt x="0" y="185884"/>
                  </a:lnTo>
                  <a:close/>
                </a:path>
              </a:pathLst>
            </a:cu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77570" y="4586237"/>
              <a:ext cx="2145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체크리스트 작성 </a:t>
              </a:r>
              <a:r>
                <a:rPr lang="en-US" altLang="ko-KR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테스트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765204" y="5035677"/>
              <a:ext cx="11993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12.11 ~ 12.15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6762792" y="4868108"/>
              <a:ext cx="1423686" cy="1851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738646" y="4584860"/>
              <a:ext cx="14478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완료보고서 작성</a:t>
              </a:r>
              <a:endParaRPr lang="ko-KR" altLang="en-US" sz="14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174099" y="5035676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12.16</a:t>
              </a:r>
              <a:endParaRPr lang="ko-KR" altLang="en-US" sz="120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8177491" y="4866732"/>
              <a:ext cx="1423686" cy="18657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581241" y="5053303"/>
              <a:ext cx="6030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mtClean="0">
                  <a:solidFill>
                    <a:srgbClr val="C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12.17</a:t>
              </a:r>
              <a:endParaRPr lang="ko-KR" altLang="en-US" sz="120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617309" y="4581550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solidFill>
                    <a:srgbClr val="C0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발표</a:t>
              </a:r>
              <a:endParaRPr lang="ko-KR" altLang="en-US" sz="140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775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조회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강의 출석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지각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조퇴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결석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카운팅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309342" y="1342135"/>
            <a:ext cx="133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sz="1600" dirty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07" y="1540503"/>
            <a:ext cx="3229426" cy="3334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946907" y="1930849"/>
            <a:ext cx="3747174" cy="1384995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count(*) as </a:t>
            </a:r>
            <a:r>
              <a:rPr lang="en-US" altLang="ko-KR" sz="1200" kern="0" dirty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attendance</a:t>
            </a:r>
          </a:p>
          <a:p>
            <a:r>
              <a:rPr lang="en-US" altLang="ko-KR" sz="1200" kern="0" dirty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attendance A</a:t>
            </a:r>
          </a:p>
          <a:p>
            <a:r>
              <a:rPr lang="en-US" altLang="ko-KR" sz="1200" kern="0" dirty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C on </a:t>
            </a:r>
            <a:r>
              <a:rPr lang="en-US" altLang="ko-KR" sz="1200" kern="0" dirty="0" err="1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A.cidx</a:t>
            </a:r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kern="0" dirty="0" err="1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C.cidx</a:t>
            </a:r>
            <a:endParaRPr lang="en-US" altLang="ko-KR" sz="1200" kern="0" dirty="0" smtClea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kern="0" dirty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altLang="ko-KR" sz="1200" kern="0" dirty="0" err="1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Eachcheck</a:t>
            </a:r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 on </a:t>
            </a:r>
            <a:r>
              <a:rPr lang="en-US" altLang="ko-KR" sz="1200" kern="0" dirty="0" err="1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B.aidx</a:t>
            </a:r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kern="0" dirty="0" err="1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A.aidx</a:t>
            </a:r>
            <a:endParaRPr lang="en-US" altLang="ko-KR" sz="1200" kern="0" dirty="0" smtClea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kern="0" dirty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 </a:t>
            </a:r>
            <a:r>
              <a:rPr lang="en-US" altLang="ko-KR" sz="1200" kern="0" dirty="0" err="1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courselist</a:t>
            </a:r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 on </a:t>
            </a:r>
            <a:r>
              <a:rPr lang="en-US" altLang="ko-KR" sz="1200" kern="0" dirty="0" err="1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cl.clidx</a:t>
            </a:r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altLang="ko-KR" sz="1200" kern="0" dirty="0" err="1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A.clidx</a:t>
            </a:r>
            <a:endParaRPr lang="en-US" altLang="ko-KR" sz="1200" kern="0" dirty="0" smtClean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kern="0" dirty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altLang="ko-KR" sz="1200" kern="0" dirty="0" err="1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C.cidx</a:t>
            </a:r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=? and </a:t>
            </a:r>
            <a:r>
              <a:rPr lang="en-US" altLang="ko-KR" sz="1200" kern="0" dirty="0" err="1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cl.sidx</a:t>
            </a:r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=? and </a:t>
            </a:r>
            <a:r>
              <a:rPr lang="en-US" altLang="ko-KR" sz="1200" kern="0" dirty="0" err="1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B.e_attendance</a:t>
            </a:r>
            <a:r>
              <a:rPr lang="en-US" altLang="ko-KR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='</a:t>
            </a:r>
            <a:r>
              <a:rPr lang="ko-KR" altLang="en-US" sz="1200" kern="0" dirty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출석</a:t>
            </a:r>
            <a:r>
              <a:rPr lang="en-US" altLang="ko-KR" sz="1200" kern="0" dirty="0" smtClean="0">
                <a:solidFill>
                  <a:srgbClr val="2A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ko-KR" altLang="en-US" sz="1200" kern="0" dirty="0">
              <a:solidFill>
                <a:srgbClr val="2A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6907" y="3372767"/>
            <a:ext cx="342558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학생의 해당 강의 출결현황에서 개별 상태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출석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지각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조퇴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결석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횟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수를 계산한다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46" y="1680689"/>
            <a:ext cx="6166871" cy="368101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5493014" y="4440029"/>
            <a:ext cx="5920362" cy="6806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201408" y="3625178"/>
            <a:ext cx="3070650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강의의 출석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지각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조퇴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결석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카운팅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값을 불러온 후에 컨트롤러에서 원하는 형태로 다듬어서 보낸다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07" y="4042769"/>
            <a:ext cx="4299598" cy="242453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6025028" y="5739924"/>
            <a:ext cx="5124080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강의의 출석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지각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조퇴</a:t>
            </a:r>
            <a:r>
              <a:rPr lang="en-US" altLang="ko-KR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결석 </a:t>
            </a:r>
            <a:r>
              <a:rPr lang="ko-KR" altLang="en-US" sz="1200" dirty="0" err="1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카운팅</a:t>
            </a:r>
            <a:r>
              <a:rPr lang="ko-KR" altLang="en-US" sz="1200" dirty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값을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input box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넣어서 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append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준다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403600" y="5059309"/>
            <a:ext cx="3758604" cy="6806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2" idx="1"/>
            <a:endCxn id="33" idx="3"/>
          </p:cNvCxnSpPr>
          <p:nvPr/>
        </p:nvCxnSpPr>
        <p:spPr>
          <a:xfrm flipH="1" flipV="1">
            <a:off x="5162204" y="5399617"/>
            <a:ext cx="862824" cy="57114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2166213" y="3269516"/>
            <a:ext cx="38579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80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9895"/>
          <a:stretch/>
        </p:blipFill>
        <p:spPr>
          <a:xfrm>
            <a:off x="887782" y="1497812"/>
            <a:ext cx="5815813" cy="1584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11</a:t>
            </a:r>
            <a:endParaRPr lang="ko-KR" altLang="en-US" sz="3200">
              <a:solidFill>
                <a:srgbClr val="0000FF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9388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주요 기능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3214782" y="555618"/>
            <a:ext cx="39388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학생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– </a:t>
            </a:r>
            <a:r>
              <a:rPr lang="ko-KR" altLang="en-US" sz="2000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출석현황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조회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7154" y="1117694"/>
            <a:ext cx="5163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 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강의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출석현황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출력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60328" y="990328"/>
            <a:ext cx="10834159" cy="5641477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719898" y="1499172"/>
            <a:ext cx="785765" cy="16092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176734" y="5660719"/>
            <a:ext cx="3891243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강의의 주차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수업일자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수업시간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200" dirty="0" err="1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출결현황을</a:t>
            </a:r>
            <a:r>
              <a:rPr lang="ko-KR" altLang="en-US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불러온 후에 컨트롤러에서 원하는 형태로 다듬어서 보낸다</a:t>
            </a:r>
            <a:r>
              <a:rPr lang="en-US" altLang="ko-KR" sz="1200" dirty="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049" y="1505900"/>
            <a:ext cx="4582614" cy="395556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6815321" y="1117694"/>
            <a:ext cx="1331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C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controller</a:t>
            </a:r>
            <a:endParaRPr lang="ko-KR" altLang="en-US" sz="1600" dirty="0">
              <a:solidFill>
                <a:srgbClr val="C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81" y="3123430"/>
            <a:ext cx="5815813" cy="337896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318260" y="5087292"/>
            <a:ext cx="2224072" cy="27699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출결 상태에 따른 </a:t>
            </a:r>
            <a:r>
              <a:rPr lang="en-US" altLang="ko-KR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css </a:t>
            </a:r>
            <a:r>
              <a:rPr lang="ko-KR" altLang="en-US" sz="1200" smtClean="0">
                <a:solidFill>
                  <a:srgbClr val="C00000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</a:t>
            </a:r>
            <a:endParaRPr lang="en-US" altLang="ko-KR" sz="1200" smtClean="0">
              <a:solidFill>
                <a:srgbClr val="C00000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94437" y="5087292"/>
            <a:ext cx="2527430" cy="9071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0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00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문제점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52257" y="1676400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DB </a:t>
            </a:r>
            <a:r>
              <a:rPr lang="ko-KR" altLang="en-US" smtClean="0"/>
              <a:t>설계시 약어사용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52256" y="2045732"/>
            <a:ext cx="16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잘못된 </a:t>
            </a:r>
            <a:r>
              <a:rPr lang="en-US" altLang="ko-KR" smtClean="0"/>
              <a:t>Vo</a:t>
            </a:r>
            <a:r>
              <a:rPr lang="ko-KR" altLang="en-US" smtClean="0"/>
              <a:t>구조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63748" y="241506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과한 욕심으로 인한 요구사항 미충족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6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93149" y="1968396"/>
            <a:ext cx="2939051" cy="39625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04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/>
              <a:t>사용기술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797501-C805-07A0-688B-5195588CBFE8}"/>
              </a:ext>
            </a:extLst>
          </p:cNvPr>
          <p:cNvSpPr txBox="1"/>
          <p:nvPr/>
        </p:nvSpPr>
        <p:spPr>
          <a:xfrm>
            <a:off x="1576616" y="1760396"/>
            <a:ext cx="11721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0000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개발도구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1193325" y="2393693"/>
            <a:ext cx="1919704" cy="3267215"/>
            <a:chOff x="1193325" y="2800093"/>
            <a:chExt cx="1919704" cy="3267215"/>
          </a:xfrm>
        </p:grpSpPr>
        <p:sp>
          <p:nvSpPr>
            <p:cNvPr id="7" name="직사각형 6"/>
            <p:cNvSpPr/>
            <p:nvPr/>
          </p:nvSpPr>
          <p:spPr>
            <a:xfrm>
              <a:off x="1359911" y="2962844"/>
              <a:ext cx="1586532" cy="700617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078" name="Picture 6" descr="Eclipse: A Brief History - IRI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071" y="3100671"/>
              <a:ext cx="940213" cy="500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567921" y="2800093"/>
              <a:ext cx="117051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프로그래밍</a:t>
              </a:r>
              <a:endParaRPr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802A4D5-936C-232F-0609-5E83A141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213" y="4192946"/>
              <a:ext cx="531929" cy="531929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1193325" y="4007720"/>
              <a:ext cx="1919704" cy="819399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40294" y="3855494"/>
              <a:ext cx="162576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DB </a:t>
              </a:r>
              <a:r>
                <a:rPr lang="ko-KR" altLang="en-US" sz="160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 및 설계</a:t>
              </a:r>
              <a:endParaRPr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59911" y="5247909"/>
              <a:ext cx="1586532" cy="819399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8196" name="Picture 4" descr="Microsoft PowerPoint - Google Play 앱">
              <a:extLst>
                <a:ext uri="{FF2B5EF4-FFF2-40B4-BE49-F238E27FC236}">
                  <a16:creationId xmlns:a16="http://schemas.microsoft.com/office/drawing/2014/main" id="{C114D920-EDE6-3671-AC4E-AEF2B9B8F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t="12021" r="10511" b="8879"/>
            <a:stretch/>
          </p:blipFill>
          <p:spPr bwMode="auto">
            <a:xfrm>
              <a:off x="1852690" y="5357707"/>
              <a:ext cx="600974" cy="594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1538265" y="5069953"/>
              <a:ext cx="122982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그래픽 편집</a:t>
              </a:r>
              <a:endParaRPr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4628459" y="2399967"/>
            <a:ext cx="1494585" cy="3254666"/>
            <a:chOff x="4453405" y="2812642"/>
            <a:chExt cx="1494585" cy="3254666"/>
          </a:xfrm>
        </p:grpSpPr>
        <p:sp>
          <p:nvSpPr>
            <p:cNvPr id="31" name="직사각형 30"/>
            <p:cNvSpPr/>
            <p:nvPr/>
          </p:nvSpPr>
          <p:spPr>
            <a:xfrm>
              <a:off x="4503684" y="2962843"/>
              <a:ext cx="1394027" cy="700617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074" name="Picture 2" descr="아파치 톰캣 - 위키백과, 우리 모두의 백과사전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180" y="3163500"/>
              <a:ext cx="495034" cy="35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4911195" y="2812642"/>
              <a:ext cx="5790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서버</a:t>
              </a:r>
              <a:endParaRPr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486791" y="4007720"/>
              <a:ext cx="1427812" cy="819399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3076" name="Picture 4" descr="UBC GitHub Instructor Guide | Learning Technology Hub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8638" y="4222623"/>
              <a:ext cx="804119" cy="45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714026" y="3878906"/>
              <a:ext cx="9733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형상관리</a:t>
              </a:r>
              <a:endParaRPr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pic>
          <p:nvPicPr>
            <p:cNvPr id="8198" name="Picture 6" descr="크롬 - 무료 심벌 마크개 아이콘">
              <a:extLst>
                <a:ext uri="{FF2B5EF4-FFF2-40B4-BE49-F238E27FC236}">
                  <a16:creationId xmlns:a16="http://schemas.microsoft.com/office/drawing/2014/main" id="{0CC8662C-B477-42A2-BD48-E5F054A40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4536" y="5434150"/>
              <a:ext cx="452322" cy="452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4453405" y="5247909"/>
              <a:ext cx="1494585" cy="819399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14026" y="5073696"/>
              <a:ext cx="9733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60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브라우저</a:t>
              </a:r>
              <a:endParaRPr lang="ko-KR" altLang="en-US" sz="160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278885" y="2443592"/>
            <a:ext cx="4252653" cy="3138388"/>
            <a:chOff x="7178570" y="2849992"/>
            <a:chExt cx="4252653" cy="3138388"/>
          </a:xfrm>
        </p:grpSpPr>
        <p:grpSp>
          <p:nvGrpSpPr>
            <p:cNvPr id="42" name="그룹 41"/>
            <p:cNvGrpSpPr/>
            <p:nvPr/>
          </p:nvGrpSpPr>
          <p:grpSpPr>
            <a:xfrm>
              <a:off x="7548212" y="2851623"/>
              <a:ext cx="1586532" cy="1133158"/>
              <a:chOff x="7583256" y="2902359"/>
              <a:chExt cx="1586532" cy="1133158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7583256" y="3096601"/>
                <a:ext cx="1586532" cy="938916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75141" y="3283325"/>
                <a:ext cx="602763" cy="602763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7889851" y="2902359"/>
                <a:ext cx="97334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프로그램</a:t>
                </a:r>
                <a:endParaRPr lang="ko-KR" altLang="en-US" sz="16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7178570" y="4327813"/>
              <a:ext cx="2325816" cy="1660567"/>
              <a:chOff x="7178570" y="4378549"/>
              <a:chExt cx="2325816" cy="1660567"/>
            </a:xfrm>
          </p:grpSpPr>
          <p:grpSp>
            <p:nvGrpSpPr>
              <p:cNvPr id="38" name="그룹 37"/>
              <p:cNvGrpSpPr/>
              <p:nvPr/>
            </p:nvGrpSpPr>
            <p:grpSpPr>
              <a:xfrm>
                <a:off x="7399568" y="4683305"/>
                <a:ext cx="1883820" cy="1210507"/>
                <a:chOff x="9828562" y="2586048"/>
                <a:chExt cx="1883820" cy="1210507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42775" y="3026948"/>
                  <a:ext cx="769607" cy="769607"/>
                </a:xfrm>
                <a:prstGeom prst="rect">
                  <a:avLst/>
                </a:prstGeom>
              </p:spPr>
            </p:pic>
            <p:pic>
              <p:nvPicPr>
                <p:cNvPr id="4" name="그림 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290553" y="2586048"/>
                  <a:ext cx="975278" cy="975278"/>
                </a:xfrm>
                <a:prstGeom prst="rect">
                  <a:avLst/>
                </a:prstGeom>
              </p:spPr>
            </p:pic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828562" y="2994031"/>
                  <a:ext cx="768422" cy="768422"/>
                </a:xfrm>
                <a:prstGeom prst="rect">
                  <a:avLst/>
                </a:prstGeom>
              </p:spPr>
            </p:pic>
          </p:grpSp>
          <p:sp>
            <p:nvSpPr>
              <p:cNvPr id="44" name="직사각형 43"/>
              <p:cNvSpPr/>
              <p:nvPr/>
            </p:nvSpPr>
            <p:spPr>
              <a:xfrm>
                <a:off x="7178570" y="4524782"/>
                <a:ext cx="2325816" cy="1514334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726566" y="4378549"/>
                <a:ext cx="1229824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웹 프로그램</a:t>
                </a:r>
                <a:endParaRPr lang="ko-KR" altLang="en-US" sz="16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9844691" y="4329565"/>
              <a:ext cx="1586532" cy="1658815"/>
              <a:chOff x="9931299" y="4329565"/>
              <a:chExt cx="1586532" cy="1658815"/>
            </a:xfrm>
          </p:grpSpPr>
          <p:pic>
            <p:nvPicPr>
              <p:cNvPr id="8202" name="Picture 10" descr="CSS - 위키백과, 우리 모두의 백과사전">
                <a:extLst>
                  <a:ext uri="{FF2B5EF4-FFF2-40B4-BE49-F238E27FC236}">
                    <a16:creationId xmlns:a16="http://schemas.microsoft.com/office/drawing/2014/main" id="{7A3C4847-7CC9-9A5A-C27D-A0CDC2EE4A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97658" y="4757579"/>
                <a:ext cx="694728" cy="980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직사각형 47"/>
              <p:cNvSpPr/>
              <p:nvPr/>
            </p:nvSpPr>
            <p:spPr>
              <a:xfrm>
                <a:off x="9931299" y="4480264"/>
                <a:ext cx="1586532" cy="1508116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10311719" y="4329565"/>
                <a:ext cx="776175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디자인</a:t>
                </a:r>
                <a:endParaRPr lang="ko-KR" altLang="en-US" sz="16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9844691" y="2849992"/>
              <a:ext cx="1586532" cy="1124344"/>
              <a:chOff x="9853333" y="2849992"/>
              <a:chExt cx="1586532" cy="1124344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9853333" y="3035420"/>
                <a:ext cx="1586532" cy="938916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7256" y="3161541"/>
                <a:ext cx="738686" cy="738686"/>
              </a:xfrm>
              <a:prstGeom prst="rect">
                <a:avLst/>
              </a:prstGeom>
            </p:spPr>
          </p:pic>
          <p:sp>
            <p:nvSpPr>
              <p:cNvPr id="50" name="TextBox 49"/>
              <p:cNvSpPr txBox="1"/>
              <p:nvPr/>
            </p:nvSpPr>
            <p:spPr>
              <a:xfrm>
                <a:off x="10415606" y="2849992"/>
                <a:ext cx="461986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smtClean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DB</a:t>
                </a:r>
                <a:endParaRPr lang="ko-KR" altLang="en-US" sz="16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sp>
        <p:nvSpPr>
          <p:cNvPr id="62" name="직사각형 61"/>
          <p:cNvSpPr/>
          <p:nvPr/>
        </p:nvSpPr>
        <p:spPr>
          <a:xfrm>
            <a:off x="3906226" y="1968396"/>
            <a:ext cx="2939051" cy="39625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176C03-0A5A-B623-7A8F-FFD2D9E08AE0}"/>
              </a:ext>
            </a:extLst>
          </p:cNvPr>
          <p:cNvSpPr txBox="1"/>
          <p:nvPr/>
        </p:nvSpPr>
        <p:spPr>
          <a:xfrm>
            <a:off x="4789693" y="1760396"/>
            <a:ext cx="117211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0000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관리도구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7024822" y="1968396"/>
            <a:ext cx="4760778" cy="396250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75C915-F08F-4D98-AED9-8A53B3EEF2B1}"/>
              </a:ext>
            </a:extLst>
          </p:cNvPr>
          <p:cNvSpPr txBox="1"/>
          <p:nvPr/>
        </p:nvSpPr>
        <p:spPr>
          <a:xfrm>
            <a:off x="8411189" y="1760396"/>
            <a:ext cx="1988045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2000">
                <a:solidFill>
                  <a:srgbClr val="0000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프로그래밍 언어</a:t>
            </a:r>
          </a:p>
        </p:txBody>
      </p:sp>
    </p:spTree>
    <p:extLst>
      <p:ext uri="{BB962C8B-B14F-4D97-AF65-F5344CB8AC3E}">
        <p14:creationId xmlns:p14="http://schemas.microsoft.com/office/powerpoint/2010/main" val="152535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05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요구사항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06" y="1478949"/>
            <a:ext cx="2614854" cy="4577128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3724010" y="3227611"/>
            <a:ext cx="654518" cy="1078030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67900">
                <a:srgbClr val="5252FF"/>
              </a:gs>
              <a:gs pos="100000">
                <a:srgbClr val="0000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878" y="1470871"/>
            <a:ext cx="4201262" cy="45845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314490" y="411740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 기능 추가</a:t>
            </a:r>
            <a:endParaRPr lang="ko-KR" altLang="en-US">
              <a:solidFill>
                <a:srgbClr val="00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314490" y="44867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00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관리자 추가</a:t>
            </a:r>
            <a:endParaRPr lang="ko-KR" altLang="en-US">
              <a:solidFill>
                <a:srgbClr val="00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314490" y="3099326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휴보강 기능 삭제</a:t>
            </a:r>
            <a:endParaRPr lang="ko-KR" altLang="en-US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14490" y="3468658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공결처리 기능 삭제</a:t>
            </a:r>
            <a:endParaRPr lang="ko-KR" altLang="en-US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24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05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ko-KR" altLang="en-US" sz="2800" smtClean="0"/>
              <a:t>요구사항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56" y="1578603"/>
            <a:ext cx="4201262" cy="45845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8639" y="1360273"/>
            <a:ext cx="1247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 기능</a:t>
            </a:r>
            <a:endParaRPr lang="ko-KR" altLang="en-US" sz="200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6338639" y="2216156"/>
            <a:ext cx="3673897" cy="1252730"/>
            <a:chOff x="5367089" y="2349506"/>
            <a:chExt cx="3673897" cy="1252730"/>
          </a:xfrm>
        </p:grpSpPr>
        <p:sp>
          <p:nvSpPr>
            <p:cNvPr id="14" name="직사각형 13"/>
            <p:cNvSpPr/>
            <p:nvPr/>
          </p:nvSpPr>
          <p:spPr>
            <a:xfrm>
              <a:off x="5367089" y="2349506"/>
              <a:ext cx="1158839" cy="12527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22353" y="2806594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0000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관리자</a:t>
              </a:r>
              <a:endParaRPr lang="ko-KR" altLang="en-US">
                <a:solidFill>
                  <a:srgbClr val="00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525928" y="2349506"/>
              <a:ext cx="0" cy="12527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6762798" y="2434937"/>
              <a:ext cx="2278188" cy="1081868"/>
              <a:chOff x="6762798" y="2401834"/>
              <a:chExt cx="2278188" cy="1081868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762798" y="2773491"/>
                <a:ext cx="11737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 </a:t>
                </a:r>
                <a:r>
                  <a:rPr lang="ko-KR" altLang="en-US" sz="1600" smtClean="0">
                    <a:solidFill>
                      <a:srgbClr val="0000F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강의 등록</a:t>
                </a:r>
                <a:endParaRPr lang="ko-KR" altLang="en-US" sz="1600">
                  <a:solidFill>
                    <a:srgbClr val="0000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62798" y="2401834"/>
                <a:ext cx="15680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 </a:t>
                </a:r>
                <a:r>
                  <a:rPr lang="ko-KR" altLang="en-US" sz="1600" smtClean="0">
                    <a:solidFill>
                      <a:srgbClr val="0000F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회원가입 승인</a:t>
                </a:r>
                <a:endParaRPr lang="ko-KR" altLang="en-US" sz="1600">
                  <a:solidFill>
                    <a:srgbClr val="0000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762798" y="3145148"/>
                <a:ext cx="22781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 </a:t>
                </a:r>
                <a:r>
                  <a:rPr lang="ko-KR" altLang="en-US" sz="1600" smtClean="0">
                    <a:solidFill>
                      <a:srgbClr val="0000F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학생 수강 리스트 등록</a:t>
                </a:r>
                <a:endParaRPr lang="ko-KR" altLang="en-US" sz="1600">
                  <a:solidFill>
                    <a:srgbClr val="0000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6426311" y="1726666"/>
            <a:ext cx="107211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6338639" y="3853726"/>
            <a:ext cx="2753773" cy="1259644"/>
            <a:chOff x="5367089" y="3825848"/>
            <a:chExt cx="2753773" cy="1259644"/>
          </a:xfrm>
        </p:grpSpPr>
        <p:sp>
          <p:nvSpPr>
            <p:cNvPr id="41" name="직사각형 40"/>
            <p:cNvSpPr/>
            <p:nvPr/>
          </p:nvSpPr>
          <p:spPr>
            <a:xfrm>
              <a:off x="5367089" y="3825848"/>
              <a:ext cx="1158839" cy="12527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32961" y="4267547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rgbClr val="B001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교수</a:t>
              </a:r>
              <a:endParaRPr lang="ko-KR" altLang="en-US">
                <a:solidFill>
                  <a:srgbClr val="B001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762798" y="3918193"/>
              <a:ext cx="1358064" cy="1081868"/>
              <a:chOff x="6762798" y="2401834"/>
              <a:chExt cx="1358064" cy="1081868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6762798" y="2773491"/>
                <a:ext cx="11737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solidFill>
                      <a:srgbClr val="B001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 </a:t>
                </a:r>
                <a:r>
                  <a:rPr lang="ko-KR" altLang="en-US" sz="1600" smtClean="0">
                    <a:solidFill>
                      <a:srgbClr val="B001F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출석 관리</a:t>
                </a:r>
                <a:endParaRPr lang="ko-KR" altLang="en-US" sz="1600">
                  <a:solidFill>
                    <a:srgbClr val="B001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762798" y="2401834"/>
                <a:ext cx="11737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smtClean="0">
                    <a:solidFill>
                      <a:srgbClr val="B001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〮 </a:t>
                </a:r>
                <a:r>
                  <a:rPr lang="ko-KR" altLang="en-US" sz="1600" smtClean="0">
                    <a:solidFill>
                      <a:srgbClr val="B001F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출결 조회</a:t>
                </a:r>
                <a:endParaRPr lang="ko-KR" altLang="en-US" sz="1600">
                  <a:solidFill>
                    <a:srgbClr val="B001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762798" y="3145148"/>
                <a:ext cx="13580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>
                    <a:solidFill>
                      <a:srgbClr val="B001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</a:lstStyle>
              <a:p>
                <a:r>
                  <a:rPr lang="ko-KR" altLang="en-US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〮 휴보강 </a:t>
                </a:r>
                <a:r>
                  <a:rPr lang="ko-KR" altLang="en-US" smtClean="0"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공지</a:t>
                </a:r>
                <a:endParaRPr lang="ko-KR" altLang="en-US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  <p:cxnSp>
          <p:nvCxnSpPr>
            <p:cNvPr id="38" name="직선 연결선 37"/>
            <p:cNvCxnSpPr/>
            <p:nvPr/>
          </p:nvCxnSpPr>
          <p:spPr>
            <a:xfrm>
              <a:off x="6525928" y="3832762"/>
              <a:ext cx="0" cy="12527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6338639" y="5498210"/>
            <a:ext cx="2503705" cy="626365"/>
            <a:chOff x="5367089" y="5383910"/>
            <a:chExt cx="2503705" cy="626365"/>
          </a:xfrm>
        </p:grpSpPr>
        <p:sp>
          <p:nvSpPr>
            <p:cNvPr id="42" name="직사각형 41"/>
            <p:cNvSpPr/>
            <p:nvPr/>
          </p:nvSpPr>
          <p:spPr>
            <a:xfrm>
              <a:off x="5367089" y="5383910"/>
              <a:ext cx="1158839" cy="626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32961" y="5512426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학생</a:t>
              </a:r>
              <a:endParaRPr lang="ko-KR" altLang="en-US">
                <a:solidFill>
                  <a:schemeClr val="bg2">
                    <a:lumMod val="2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39" name="직선 연결선 38"/>
            <p:cNvCxnSpPr/>
            <p:nvPr/>
          </p:nvCxnSpPr>
          <p:spPr>
            <a:xfrm>
              <a:off x="6525928" y="5385783"/>
              <a:ext cx="0" cy="62449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769210" y="5528752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2">
                      <a:lumMod val="25000"/>
                    </a:schemeClr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ko-KR" altLang="en-US" sz="1600"/>
                <a:t>〮 </a:t>
              </a:r>
              <a:r>
                <a:rPr lang="ko-KR" altLang="en-US" sz="1600" smtClean="0"/>
                <a:t>출석조회</a:t>
              </a:r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81282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A6A57F-B9F5-4A82-C809-965E1F68EFA3}"/>
              </a:ext>
            </a:extLst>
          </p:cNvPr>
          <p:cNvSpPr txBox="1"/>
          <p:nvPr/>
        </p:nvSpPr>
        <p:spPr>
          <a:xfrm>
            <a:off x="693149" y="405555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mtClean="0">
                <a:solidFill>
                  <a:srgbClr val="0000FF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06</a:t>
            </a:r>
            <a:endParaRPr lang="ko-KR" altLang="en-US" sz="320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4F0E649-32B7-4022-0EC9-8AB2EFD28D30}"/>
              </a:ext>
            </a:extLst>
          </p:cNvPr>
          <p:cNvCxnSpPr>
            <a:cxnSpLocks/>
          </p:cNvCxnSpPr>
          <p:nvPr/>
        </p:nvCxnSpPr>
        <p:spPr>
          <a:xfrm>
            <a:off x="741806" y="955728"/>
            <a:ext cx="613137" cy="0"/>
          </a:xfrm>
          <a:prstGeom prst="line">
            <a:avLst/>
          </a:prstGeom>
          <a:ln w="508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08868E-95FF-1714-916D-C4AFCDAC4FA6}"/>
              </a:ext>
            </a:extLst>
          </p:cNvPr>
          <p:cNvSpPr txBox="1"/>
          <p:nvPr/>
        </p:nvSpPr>
        <p:spPr>
          <a:xfrm>
            <a:off x="1452257" y="440586"/>
            <a:ext cx="32936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에스코어 드림 8 Heavy" panose="020B0903030302020204" pitchFamily="34" charset="-127"/>
                <a:ea typeface="에스코어 드림 8 Heavy" panose="020B0903030302020204" pitchFamily="34" charset="-127"/>
              </a:defRPr>
            </a:lvl1pPr>
          </a:lstStyle>
          <a:p>
            <a:r>
              <a:rPr lang="en-US" altLang="ko-KR" sz="2800" smtClean="0"/>
              <a:t>DB </a:t>
            </a:r>
            <a:r>
              <a:rPr lang="ko-KR" altLang="en-US" sz="2800" smtClean="0"/>
              <a:t>설계 </a:t>
            </a:r>
            <a:r>
              <a:rPr lang="en-US" altLang="ko-KR" sz="2800" smtClean="0"/>
              <a:t>(ERD)</a:t>
            </a:r>
            <a:endParaRPr lang="ko-KR" altLang="en-US" sz="28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D679BB5-64BC-E977-A300-923C7191B828}"/>
              </a:ext>
            </a:extLst>
          </p:cNvPr>
          <p:cNvCxnSpPr>
            <a:cxnSpLocks/>
          </p:cNvCxnSpPr>
          <p:nvPr/>
        </p:nvCxnSpPr>
        <p:spPr>
          <a:xfrm>
            <a:off x="1321077" y="955728"/>
            <a:ext cx="1027472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5205107-C6E6-A97F-7690-5BAB74198702}"/>
              </a:ext>
            </a:extLst>
          </p:cNvPr>
          <p:cNvSpPr txBox="1"/>
          <p:nvPr/>
        </p:nvSpPr>
        <p:spPr>
          <a:xfrm>
            <a:off x="9853333" y="617174"/>
            <a:ext cx="174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Ezen_Developer</a:t>
            </a:r>
            <a:endParaRPr lang="ko-KR" altLang="en-US" sz="1600">
              <a:solidFill>
                <a:schemeClr val="accent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73"/>
          <a:stretch/>
        </p:blipFill>
        <p:spPr>
          <a:xfrm>
            <a:off x="1539562" y="1302360"/>
            <a:ext cx="9022619" cy="447679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7169499" y="3758321"/>
            <a:ext cx="1815751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169498" y="3853571"/>
            <a:ext cx="1815751" cy="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409825" y="5607050"/>
            <a:ext cx="355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09825" y="5715000"/>
            <a:ext cx="4699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아래쪽 화살표 17"/>
          <p:cNvSpPr/>
          <p:nvPr/>
        </p:nvSpPr>
        <p:spPr>
          <a:xfrm>
            <a:off x="2502692" y="5822950"/>
            <a:ext cx="181769" cy="125413"/>
          </a:xfrm>
          <a:prstGeom prst="downArrow">
            <a:avLst>
              <a:gd name="adj1" fmla="val 72498"/>
              <a:gd name="adj2" fmla="val 10249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622873" y="5992163"/>
            <a:ext cx="1929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w_year -&gt; startyear</a:t>
            </a:r>
          </a:p>
          <a:p>
            <a:r>
              <a:rPr lang="en-US" altLang="ko-KR" sz="120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w_semester -&gt; starttm</a:t>
            </a:r>
            <a:endParaRPr lang="ko-KR" altLang="en-US" sz="120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11436" y="3667446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컬럼 삭제</a:t>
            </a:r>
            <a:endParaRPr lang="ko-KR" altLang="en-US" sz="120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55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1280</TotalTime>
  <Words>2600</Words>
  <Application>Microsoft Office PowerPoint</Application>
  <PresentationFormat>와이드스크린</PresentationFormat>
  <Paragraphs>623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7" baseType="lpstr">
      <vt:lpstr>에스코어 드림 5 Medium</vt:lpstr>
      <vt:lpstr>에스코어 드림 2 ExtraLight</vt:lpstr>
      <vt:lpstr>에스코어 드림 9 Black</vt:lpstr>
      <vt:lpstr>굴림</vt:lpstr>
      <vt:lpstr>Calibri Light</vt:lpstr>
      <vt:lpstr>맑은 고딕</vt:lpstr>
      <vt:lpstr>Times New Roman</vt:lpstr>
      <vt:lpstr>에스코어 드림 3 Light</vt:lpstr>
      <vt:lpstr>Wingdings</vt:lpstr>
      <vt:lpstr>Calibri</vt:lpstr>
      <vt:lpstr>Arial</vt:lpstr>
      <vt:lpstr>에스코어 드림 4 Regular</vt:lpstr>
      <vt:lpstr>에스코어 드림 6 Bold</vt:lpstr>
      <vt:lpstr>에스코어 드림 8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503-14</dc:creator>
  <cp:lastModifiedBy>821067617274</cp:lastModifiedBy>
  <cp:revision>90</cp:revision>
  <dcterms:created xsi:type="dcterms:W3CDTF">2023-10-19T06:12:41Z</dcterms:created>
  <dcterms:modified xsi:type="dcterms:W3CDTF">2024-02-20T07:32:14Z</dcterms:modified>
</cp:coreProperties>
</file>